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64" r:id="rId2"/>
    <p:sldId id="256" r:id="rId3"/>
    <p:sldId id="257" r:id="rId4"/>
    <p:sldId id="258" r:id="rId5"/>
    <p:sldId id="262" r:id="rId6"/>
    <p:sldId id="263" r:id="rId7"/>
    <p:sldId id="268" r:id="rId8"/>
    <p:sldId id="266" r:id="rId9"/>
    <p:sldId id="265" r:id="rId10"/>
    <p:sldId id="269" r:id="rId11"/>
    <p:sldId id="267" r:id="rId12"/>
    <p:sldId id="271" r:id="rId13"/>
    <p:sldId id="260" r:id="rId14"/>
    <p:sldId id="270" r:id="rId15"/>
    <p:sldId id="272" r:id="rId16"/>
    <p:sldId id="273" r:id="rId17"/>
    <p:sldId id="274" r:id="rId18"/>
    <p:sldId id="275" r:id="rId19"/>
    <p:sldId id="277" r:id="rId20"/>
    <p:sldId id="278" r:id="rId21"/>
    <p:sldId id="276" r:id="rId22"/>
    <p:sldId id="279" r:id="rId23"/>
    <p:sldId id="280" r:id="rId24"/>
    <p:sldId id="281" r:id="rId25"/>
    <p:sldId id="284" r:id="rId26"/>
    <p:sldId id="282" r:id="rId27"/>
    <p:sldId id="287" r:id="rId28"/>
    <p:sldId id="290" r:id="rId29"/>
    <p:sldId id="289" r:id="rId30"/>
    <p:sldId id="288" r:id="rId31"/>
    <p:sldId id="291" r:id="rId32"/>
    <p:sldId id="292" r:id="rId33"/>
    <p:sldId id="294" r:id="rId34"/>
    <p:sldId id="293" r:id="rId35"/>
    <p:sldId id="295" r:id="rId36"/>
    <p:sldId id="296" r:id="rId37"/>
    <p:sldId id="297" r:id="rId38"/>
    <p:sldId id="298" r:id="rId39"/>
    <p:sldId id="301" r:id="rId40"/>
    <p:sldId id="300" r:id="rId41"/>
    <p:sldId id="302" r:id="rId42"/>
    <p:sldId id="304" r:id="rId43"/>
    <p:sldId id="303" r:id="rId44"/>
    <p:sldId id="30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47"/>
    <a:srgbClr val="CE0000"/>
    <a:srgbClr val="C50000"/>
    <a:srgbClr val="B1ED8A"/>
    <a:srgbClr val="8E9BF0"/>
    <a:srgbClr val="B0DDFF"/>
    <a:srgbClr val="92E9FF"/>
    <a:srgbClr val="6B7ED2"/>
    <a:srgbClr val="5A66AA"/>
    <a:srgbClr val="A0D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1"/>
    <p:restoredTop sz="94716"/>
  </p:normalViewPr>
  <p:slideViewPr>
    <p:cSldViewPr snapToGrid="0">
      <p:cViewPr>
        <p:scale>
          <a:sx n="164" d="100"/>
          <a:sy n="164" d="100"/>
        </p:scale>
        <p:origin x="16" y="-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1E205-DBF3-2947-83CE-C19AECEDA667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949E6-4466-6F47-9C58-40B0B535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6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949E6-4466-6F47-9C58-40B0B535EB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52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949E6-4466-6F47-9C58-40B0B535EB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71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949E6-4466-6F47-9C58-40B0B535EB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20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949E6-4466-6F47-9C58-40B0B535EB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65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949E6-4466-6F47-9C58-40B0B535EB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949E6-4466-6F47-9C58-40B0B535EB3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94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42226-47AF-5E93-4D20-BF4392720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104505-8450-FB1D-8FD7-ADEF13F7F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C15DE-78D1-04D3-F963-8944A718D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1pPr>
          </a:lstStyle>
          <a:p>
            <a:fld id="{3AE6844D-7543-DA44-8312-3D359F121C91}" type="datetimeFigureOut">
              <a:rPr lang="en-US" smtClean="0"/>
              <a:pPr/>
              <a:t>12/14/24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7752E-A943-6EBF-F491-85803B24E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2B10A-41A4-DB2D-8910-1591BF13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defRPr>
            </a:lvl1pPr>
          </a:lstStyle>
          <a:p>
            <a:fld id="{25153018-3B89-B54C-898A-5A4A4D05CA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4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7B007-5DDF-73A2-DA05-631730C5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A6B1B-2110-269F-D77E-EA7AD4F51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BDB98-FF5B-B303-7853-F0C1BC293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42E9-7227-002B-C5F6-41D76DA6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41A27-81D6-DDA1-88BA-12DDC412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87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7F061B-E7B6-7693-9DC8-E05BA0545D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BE3C51-0E1C-9A9D-D62B-DC751EDD6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30609-39F2-8EF6-0AA6-0DAB24A7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A4B33-4BC1-BA41-448A-120A8389A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C57F0-A5DB-26D9-5760-F9E96505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76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FF7B-4A67-C8F7-9893-93CD021D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BA6A-9663-14FE-1CE0-03213C6C6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D2C5F-EEB3-1D07-3DFB-DB4A9D59B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defRPr>
            </a:lvl1pPr>
          </a:lstStyle>
          <a:p>
            <a:fld id="{3AE6844D-7543-DA44-8312-3D359F121C91}" type="datetimeFigureOut">
              <a:rPr lang="en-US" smtClean="0"/>
              <a:pPr/>
              <a:t>12/14/24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664BF-305D-AA25-B41E-8F067651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5E94E-FB1C-305D-0B94-51A66F3DF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defRPr>
            </a:lvl1pPr>
          </a:lstStyle>
          <a:p>
            <a:fld id="{25153018-3B89-B54C-898A-5A4A4D05CA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474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DDF76-05CC-CA6C-8CD5-AF312939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3D636-EEA9-FBD3-C910-49C836DD1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A1305-EBA4-BC0C-C962-F17BF0BFE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49217-261F-C70D-519F-F56DBDD15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C4A06-0DB8-8B7D-310B-F101BAE6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31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399F-FE88-2E35-D1B9-A9F2C0AEB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5E1CC-E29E-D924-9585-4A367CB1D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B7876-18EB-8096-447F-A41F1530A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DA7D0-167D-330E-F519-3953FDDA2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E3CBC-9E1B-1DE2-449A-B3F7D661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07014-062F-F827-53F4-E23437D8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18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55A5-7627-50E4-26A0-FE3FA226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03088-5A22-3E26-DA1D-4ADEFE4A2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3B124D-DDA6-8FA4-9C48-9CFFBAE10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D862A3-82A8-BEDD-39B7-A4D5327E4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B27D97-3513-E492-ABA5-3DA8D5308C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03E3A7-B431-BFB4-ABB1-19DFF315B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12DEAB-70BF-B6D2-37B7-9808F10D2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E0A7C4-CF08-02FE-0DEB-E4934655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3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4FBFF-56BD-EBB2-883F-EB7CF5C5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D4C659-7F05-5CD3-3415-FB0CF38F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A3371-EC5C-FACD-78A7-7208BAE37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0D9C16-8E2E-2B94-15F7-F3F59E95C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0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37FB3B-E0EB-B894-8612-37EA9A5E6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E6F4DC-88C7-CEE6-1196-CBD0283C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2EBCA-40D3-8B7E-6B7F-823FF6DD6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21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738D-6A5D-8378-BF91-158D59D76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0BF21-2567-F02B-8E2F-C0FE42E50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9A0BA-D681-DDBA-74DF-3D719EEBD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3203C-64F6-CE5E-1266-567DBDEE3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CD19B-FA46-C9A5-9141-5AFEA9012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08B9B-370D-16C2-A60F-40F4E74B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67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F7432-45CE-025A-C60C-4AA0B3F2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C7191F-D94B-B01F-58FA-6F7DB20410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9FC04-68FF-7827-3E6F-CAE17DADC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F25D5-879F-3F9E-B1B1-4B30335E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844D-7543-DA44-8312-3D359F121C91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AC8454-4B6F-60DB-3E33-487E856C9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25015-9D65-5FD0-D4A5-08A725B2C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3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5477"/>
                <a:lumOff val="54523"/>
              </a:schemeClr>
            </a:gs>
            <a:gs pos="50000">
              <a:schemeClr val="accent4">
                <a:lumMod val="26000"/>
                <a:lumOff val="74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058F21-9712-FF4E-8BBC-D59241ABE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1B461-02B0-19B9-6D04-2AF60DBCB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EBA12-6179-6CDA-0E02-21B89CE63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6844D-7543-DA44-8312-3D359F121C91}" type="datetimeFigureOut">
              <a:rPr lang="en-US" smtClean="0"/>
              <a:t>12/14/24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FE9D4-0E31-4642-D3D2-81EACE7E6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169A8-529E-DEB4-3803-23C2E2C5A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3018-3B89-B54C-898A-5A4A4D05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7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Concrete Roman" panose="02000603000000000000" pitchFamily="2" charset="0"/>
          <a:ea typeface="CMU Concrete Roman" panose="02000603000000000000" pitchFamily="2" charset="0"/>
          <a:cs typeface="CMU Concrete Roman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15E114F6-EDB6-6E22-8390-E9F7DC6B1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204" y="1110517"/>
            <a:ext cx="8125591" cy="4636965"/>
          </a:xfrm>
        </p:spPr>
      </p:pic>
    </p:spTree>
    <p:extLst>
      <p:ext uri="{BB962C8B-B14F-4D97-AF65-F5344CB8AC3E}">
        <p14:creationId xmlns:p14="http://schemas.microsoft.com/office/powerpoint/2010/main" val="358338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neural network&#10;&#10;Description automatically generated">
            <a:extLst>
              <a:ext uri="{FF2B5EF4-FFF2-40B4-BE49-F238E27FC236}">
                <a16:creationId xmlns:a16="http://schemas.microsoft.com/office/drawing/2014/main" id="{DDDF73B0-E8C5-801E-E539-46A967133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070780"/>
            <a:ext cx="10905066" cy="471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33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1C9BD-9A69-03CE-309A-EC908B31C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231" y="374650"/>
            <a:ext cx="6584242" cy="1325563"/>
          </a:xfrm>
        </p:spPr>
        <p:txBody>
          <a:bodyPr>
            <a:noAutofit/>
          </a:bodyPr>
          <a:lstStyle/>
          <a:p>
            <a:r>
              <a:rPr lang="en-IN" sz="1200" b="0" i="0" dirty="0" err="1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learning_rate</a:t>
            </a:r>
            <a: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= 0.00001 </a:t>
            </a:r>
            <a:b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IN" sz="1200" b="0" i="0" dirty="0" err="1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model.compile</a:t>
            </a:r>
            <a: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(optimizer=‘</a:t>
            </a:r>
            <a:r>
              <a:rPr lang="en-IN" sz="1200" b="0" i="0" dirty="0" err="1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adam</a:t>
            </a:r>
            <a: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’, loss='</a:t>
            </a:r>
            <a:r>
              <a:rPr lang="en-IN" sz="1200" b="0" i="0" dirty="0" err="1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mean_squared_error</a:t>
            </a:r>
            <a: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’) </a:t>
            </a:r>
            <a:b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IN" sz="1200" b="0" i="0" dirty="0" err="1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batch_size</a:t>
            </a:r>
            <a: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= 2 </a:t>
            </a:r>
            <a:b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epochs = 800 </a:t>
            </a:r>
            <a:b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IN" sz="1200" b="0" i="0" dirty="0" err="1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early_stopping</a:t>
            </a:r>
            <a: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= </a:t>
            </a:r>
            <a:r>
              <a:rPr lang="en-IN" sz="1200" b="0" i="0" dirty="0" err="1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EarlyStopping</a:t>
            </a:r>
            <a: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(monitor='</a:t>
            </a:r>
            <a:r>
              <a:rPr lang="en-IN" sz="1200" b="0" i="0" dirty="0" err="1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val_loss</a:t>
            </a:r>
            <a: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', patience=100, verbose=1, </a:t>
            </a:r>
            <a:r>
              <a:rPr lang="en-IN" sz="1200" b="0" i="0" dirty="0" err="1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restore_best_weights</a:t>
            </a:r>
            <a: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=True) </a:t>
            </a:r>
            <a:b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b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IN" sz="1200" b="0" i="0" dirty="0">
                <a:solidFill>
                  <a:srgbClr val="FF0000"/>
                </a:solidFill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~</a:t>
            </a:r>
            <a:r>
              <a:rPr lang="en-IN" sz="1200" b="1" i="0" dirty="0">
                <a:solidFill>
                  <a:srgbClr val="FF0000"/>
                </a:solidFill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no learning rate scheduler</a:t>
            </a:r>
            <a:endParaRPr lang="en-US" sz="1200" dirty="0">
              <a:solidFill>
                <a:srgbClr val="FF0000"/>
              </a:solidFill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0245EB-EDB5-168D-7210-3B408D2FB4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73" y="365125"/>
            <a:ext cx="4755296" cy="236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13413B-1BFD-B5B0-D54D-B327D63D1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19" y="3429000"/>
            <a:ext cx="4755296" cy="331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23F2655-3BA4-87BE-B01A-4D11DCE74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73" y="3403628"/>
            <a:ext cx="4755296" cy="329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C9949D6-26E5-F158-4F13-74204A2D6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563" y="1546926"/>
            <a:ext cx="3487479" cy="173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C5DC4CB-15D7-C1A9-DA45-1231FE8948CB}"/>
              </a:ext>
            </a:extLst>
          </p:cNvPr>
          <p:cNvSpPr txBox="1">
            <a:spLocks/>
          </p:cNvSpPr>
          <p:nvPr/>
        </p:nvSpPr>
        <p:spPr>
          <a:xfrm>
            <a:off x="5046815" y="4452043"/>
            <a:ext cx="24690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1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Performance on training data</a:t>
            </a:r>
            <a:br>
              <a:rPr lang="en-IN" sz="11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endParaRPr lang="en-US" sz="11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2C8E670-FA82-6223-EFA9-5D29EB4CA83C}"/>
              </a:ext>
            </a:extLst>
          </p:cNvPr>
          <p:cNvSpPr/>
          <p:nvPr/>
        </p:nvSpPr>
        <p:spPr>
          <a:xfrm rot="17853801" flipH="1">
            <a:off x="5303917" y="4049737"/>
            <a:ext cx="431067" cy="923766"/>
          </a:xfrm>
          <a:custGeom>
            <a:avLst/>
            <a:gdLst>
              <a:gd name="connsiteX0" fmla="*/ 666407 w 666407"/>
              <a:gd name="connsiteY0" fmla="*/ 1839817 h 1839817"/>
              <a:gd name="connsiteX1" fmla="*/ 16411 w 666407"/>
              <a:gd name="connsiteY1" fmla="*/ 958468 h 1839817"/>
              <a:gd name="connsiteX2" fmla="*/ 258782 w 666407"/>
              <a:gd name="connsiteY2" fmla="*/ 0 h 183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407" h="1839817">
                <a:moveTo>
                  <a:pt x="666407" y="1839817"/>
                </a:moveTo>
                <a:cubicBezTo>
                  <a:pt x="375377" y="1552460"/>
                  <a:pt x="84348" y="1265104"/>
                  <a:pt x="16411" y="958468"/>
                </a:cubicBezTo>
                <a:cubicBezTo>
                  <a:pt x="-51527" y="651832"/>
                  <a:pt x="103627" y="325916"/>
                  <a:pt x="258782" y="0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82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2F1E-94AF-1A3F-4616-7979B0B8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wrong? Why the outliers?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C6CC8-D77E-8CD3-87BD-0DA5357F1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9783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Training is perfect</a:t>
            </a:r>
          </a:p>
          <a:p>
            <a:pPr marL="514350" indent="-514350">
              <a:buAutoNum type="arabicPeriod"/>
            </a:pPr>
            <a:r>
              <a:rPr lang="en-US" sz="2000" dirty="0"/>
              <a:t>Not enough data for the model to learn (train on) all the pairs of numbers and their sums (present in testing but not in testing)</a:t>
            </a:r>
          </a:p>
          <a:p>
            <a:pPr marL="514350" indent="-514350">
              <a:buAutoNum type="arabicPeriod"/>
            </a:pPr>
            <a:r>
              <a:rPr lang="en-US" sz="2000" dirty="0"/>
              <a:t>Model learns how to behave with training data, but not the new testing data (due to less data?)</a:t>
            </a:r>
          </a:p>
          <a:p>
            <a:pPr marL="514350" indent="-514350"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9622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1B8F6-DC8A-F65C-5BA1-1993E9715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n-US" dirty="0"/>
              <a:t>Try [0-20] spread – does variety help? (</a:t>
            </a:r>
            <a:r>
              <a:rPr lang="en-US" b="1" dirty="0">
                <a:solidFill>
                  <a:srgbClr val="FF0000"/>
                </a:solidFill>
              </a:rPr>
              <a:t>-</a:t>
            </a:r>
            <a:r>
              <a:rPr lang="en-US" dirty="0"/>
              <a:t>)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Contextual</a:t>
            </a:r>
            <a:r>
              <a:rPr lang="en-US" dirty="0"/>
              <a:t> based - environment of the number in the pair matters? 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075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E68655-75CA-CBC9-D14D-E930A4E8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231" y="570971"/>
            <a:ext cx="6584242" cy="1325563"/>
          </a:xfrm>
        </p:spPr>
        <p:txBody>
          <a:bodyPr>
            <a:noAutofit/>
          </a:bodyPr>
          <a:lstStyle/>
          <a:p>
            <a:r>
              <a:rPr lang="en-IN" sz="1200" b="0" i="0" dirty="0" err="1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model.compile</a:t>
            </a:r>
            <a: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(optimizer=‘Adam’, loss='</a:t>
            </a:r>
            <a:r>
              <a:rPr lang="en-IN" sz="1200" b="0" i="0" dirty="0" err="1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mean_squared_error</a:t>
            </a:r>
            <a: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’) </a:t>
            </a:r>
            <a:b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IN" sz="1200" b="0" i="0" dirty="0" err="1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batch_size</a:t>
            </a:r>
            <a: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= 2 </a:t>
            </a:r>
            <a:b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epochs = 490 </a:t>
            </a:r>
            <a:b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IN" sz="1200" b="0" i="0" dirty="0" err="1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early_stopping</a:t>
            </a:r>
            <a: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= </a:t>
            </a:r>
            <a:r>
              <a:rPr lang="en-IN" sz="1200" b="0" i="0" dirty="0" err="1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EarlyStopping</a:t>
            </a:r>
            <a: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(monitor='</a:t>
            </a:r>
            <a:r>
              <a:rPr lang="en-IN" sz="1200" b="0" i="0" dirty="0" err="1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val_loss</a:t>
            </a:r>
            <a: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', patience=150, verbose=1, </a:t>
            </a:r>
            <a:r>
              <a:rPr lang="en-IN" sz="1200" b="0" i="0" dirty="0" err="1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restore_best_weights</a:t>
            </a:r>
            <a: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=True) </a:t>
            </a:r>
            <a:b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b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br>
              <a:rPr lang="en-IN" sz="1200" b="0" i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IN" sz="1200" b="0" i="0" dirty="0">
                <a:solidFill>
                  <a:srgbClr val="FF0000"/>
                </a:solidFill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~ </a:t>
            </a:r>
            <a:r>
              <a:rPr lang="en-IN" sz="1200" b="1" i="0" dirty="0">
                <a:solidFill>
                  <a:srgbClr val="FF0000"/>
                </a:solidFill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learning rate scheduler</a:t>
            </a:r>
            <a:r>
              <a:rPr lang="en-IN" sz="1200" b="0" i="0" dirty="0">
                <a:solidFill>
                  <a:srgbClr val="FF0000"/>
                </a:solidFill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</a:t>
            </a:r>
            <a:br>
              <a:rPr lang="en-IN" sz="1200" b="0" i="0" dirty="0">
                <a:solidFill>
                  <a:srgbClr val="FF0000"/>
                </a:solidFill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IN" sz="1200" b="0" i="0" dirty="0" err="1">
                <a:solidFill>
                  <a:srgbClr val="FF0000"/>
                </a:solidFill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initial_lr</a:t>
            </a:r>
            <a:r>
              <a:rPr lang="en-IN" sz="1200" b="0" i="0" dirty="0">
                <a:solidFill>
                  <a:srgbClr val="FF0000"/>
                </a:solidFill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= 0.0001 </a:t>
            </a:r>
            <a:br>
              <a:rPr lang="en-IN" sz="1200" b="0" i="0" dirty="0">
                <a:solidFill>
                  <a:srgbClr val="FF0000"/>
                </a:solidFill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IN" sz="1200" b="0" i="0" dirty="0" err="1">
                <a:solidFill>
                  <a:srgbClr val="FF0000"/>
                </a:solidFill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decay_factor</a:t>
            </a:r>
            <a:r>
              <a:rPr lang="en-IN" sz="1200" b="0" i="0" dirty="0">
                <a:solidFill>
                  <a:srgbClr val="FF0000"/>
                </a:solidFill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= 0.5 </a:t>
            </a:r>
            <a:br>
              <a:rPr lang="en-IN" sz="1200" b="0" i="0" dirty="0">
                <a:solidFill>
                  <a:srgbClr val="FF0000"/>
                </a:solidFill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IN" sz="1200" b="0" i="0" dirty="0" err="1">
                <a:solidFill>
                  <a:srgbClr val="FF0000"/>
                </a:solidFill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step_size</a:t>
            </a:r>
            <a:r>
              <a:rPr lang="en-IN" sz="1200" b="0" i="0" dirty="0">
                <a:solidFill>
                  <a:srgbClr val="FF0000"/>
                </a:solidFill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= 70</a:t>
            </a:r>
            <a:endParaRPr lang="en-US" sz="1200" dirty="0">
              <a:solidFill>
                <a:srgbClr val="FF0000"/>
              </a:solidFill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F265CDB-4B2B-D725-27FD-D379C52D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71" y="2375715"/>
            <a:ext cx="7137246" cy="351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C847DF-E5B2-BD3F-523F-7E7E78F0C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544" y="374650"/>
            <a:ext cx="4390213" cy="304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5A8A231-AA51-212A-527C-A19D56442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544" y="4133076"/>
            <a:ext cx="4390213" cy="218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719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4342421-4E63-DFB4-9152-8AFA1C565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386" y="940443"/>
            <a:ext cx="6175308" cy="49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paper&#10;&#10;Description automatically generated">
            <a:extLst>
              <a:ext uri="{FF2B5EF4-FFF2-40B4-BE49-F238E27FC236}">
                <a16:creationId xmlns:a16="http://schemas.microsoft.com/office/drawing/2014/main" id="{95EC633D-4091-9D13-17D8-4FFEABE22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141" y="1097505"/>
            <a:ext cx="1498600" cy="42926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F2E625A8-DD29-C9B5-8701-BF90DA3AB128}"/>
              </a:ext>
            </a:extLst>
          </p:cNvPr>
          <p:cNvSpPr/>
          <p:nvPr/>
        </p:nvSpPr>
        <p:spPr>
          <a:xfrm rot="6044142">
            <a:off x="4872961" y="-2090714"/>
            <a:ext cx="1353045" cy="5647960"/>
          </a:xfrm>
          <a:custGeom>
            <a:avLst/>
            <a:gdLst>
              <a:gd name="connsiteX0" fmla="*/ 666407 w 666407"/>
              <a:gd name="connsiteY0" fmla="*/ 1839817 h 1839817"/>
              <a:gd name="connsiteX1" fmla="*/ 16411 w 666407"/>
              <a:gd name="connsiteY1" fmla="*/ 958468 h 1839817"/>
              <a:gd name="connsiteX2" fmla="*/ 258782 w 666407"/>
              <a:gd name="connsiteY2" fmla="*/ 0 h 183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407" h="1839817">
                <a:moveTo>
                  <a:pt x="666407" y="1839817"/>
                </a:moveTo>
                <a:cubicBezTo>
                  <a:pt x="375377" y="1552460"/>
                  <a:pt x="84348" y="1265104"/>
                  <a:pt x="16411" y="958468"/>
                </a:cubicBezTo>
                <a:cubicBezTo>
                  <a:pt x="-51527" y="651832"/>
                  <a:pt x="103627" y="325916"/>
                  <a:pt x="258782" y="0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18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9E2AFBB-24C3-2827-1D30-95E633E8E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6558987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A5D814-1513-72FA-6E8A-3C7B46FFD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628" y="190500"/>
            <a:ext cx="4662091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0B3B652-DCF3-6A30-AD81-25472FE3E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1" y="3510455"/>
            <a:ext cx="4511213" cy="31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8B38D7F-5BAC-8C6D-A3EB-6057A41AD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428" y="4205014"/>
            <a:ext cx="4070490" cy="219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84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7142-3EE8-140D-2937-682AF3858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51" y="-223454"/>
            <a:ext cx="10515600" cy="1325563"/>
          </a:xfrm>
        </p:spPr>
        <p:txBody>
          <a:bodyPr/>
          <a:lstStyle/>
          <a:p>
            <a:r>
              <a:rPr lang="en-US" dirty="0"/>
              <a:t>What was wrong?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5273B8-E701-D72E-5EE7-F39B6892E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53" y="1102109"/>
            <a:ext cx="4643901" cy="231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46A749D-E7DD-83B1-64BC-533D38309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37" y="383465"/>
            <a:ext cx="4385012" cy="303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B4D1246-26A4-CFF4-9631-C27B452EE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37" y="3660065"/>
            <a:ext cx="4385012" cy="30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BA79E11-B514-37E8-5095-69713B2D4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31" y="4315303"/>
            <a:ext cx="3817544" cy="172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DD4844-30C3-C31D-49F6-BDA7282FAAD6}"/>
              </a:ext>
            </a:extLst>
          </p:cNvPr>
          <p:cNvSpPr txBox="1"/>
          <p:nvPr/>
        </p:nvSpPr>
        <p:spPr>
          <a:xfrm>
            <a:off x="4920164" y="3571712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Train : Test – 40:60</a:t>
            </a:r>
          </a:p>
        </p:txBody>
      </p:sp>
    </p:spTree>
    <p:extLst>
      <p:ext uri="{BB962C8B-B14F-4D97-AF65-F5344CB8AC3E}">
        <p14:creationId xmlns:p14="http://schemas.microsoft.com/office/powerpoint/2010/main" val="3682966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84D34F-F807-4B7F-0258-6550B71A02CD}"/>
              </a:ext>
            </a:extLst>
          </p:cNvPr>
          <p:cNvSpPr txBox="1"/>
          <p:nvPr/>
        </p:nvSpPr>
        <p:spPr>
          <a:xfrm>
            <a:off x="3755865" y="3353817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Train : Test – 30:70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404F9CE-72BD-C555-44EC-331D394DE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3089"/>
            <a:ext cx="5643178" cy="278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5FA7B3D-7403-6F81-CE84-F23D5905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858" y="233089"/>
            <a:ext cx="4661502" cy="321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B2FE0EE-4936-ADCD-4BAD-3BAFA5775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858" y="3495512"/>
            <a:ext cx="4661502" cy="323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2B5ECC4-32DC-75FB-C0DB-E96816440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32" y="4060497"/>
            <a:ext cx="4116114" cy="182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5D753F2C-F100-069C-FDFC-1C65EC251192}"/>
              </a:ext>
            </a:extLst>
          </p:cNvPr>
          <p:cNvSpPr/>
          <p:nvPr/>
        </p:nvSpPr>
        <p:spPr>
          <a:xfrm rot="16573559" flipV="1">
            <a:off x="10022603" y="5496525"/>
            <a:ext cx="504153" cy="1052243"/>
          </a:xfrm>
          <a:custGeom>
            <a:avLst/>
            <a:gdLst>
              <a:gd name="connsiteX0" fmla="*/ 666407 w 666407"/>
              <a:gd name="connsiteY0" fmla="*/ 1839817 h 1839817"/>
              <a:gd name="connsiteX1" fmla="*/ 16411 w 666407"/>
              <a:gd name="connsiteY1" fmla="*/ 958468 h 1839817"/>
              <a:gd name="connsiteX2" fmla="*/ 258782 w 666407"/>
              <a:gd name="connsiteY2" fmla="*/ 0 h 183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407" h="1839817">
                <a:moveTo>
                  <a:pt x="666407" y="1839817"/>
                </a:moveTo>
                <a:cubicBezTo>
                  <a:pt x="375377" y="1552460"/>
                  <a:pt x="84348" y="1265104"/>
                  <a:pt x="16411" y="958468"/>
                </a:cubicBezTo>
                <a:cubicBezTo>
                  <a:pt x="-51527" y="651832"/>
                  <a:pt x="103627" y="325916"/>
                  <a:pt x="258782" y="0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9460A-2BB0-35AB-DCEC-F7293077417C}"/>
              </a:ext>
            </a:extLst>
          </p:cNvPr>
          <p:cNvSpPr txBox="1"/>
          <p:nvPr/>
        </p:nvSpPr>
        <p:spPr>
          <a:xfrm>
            <a:off x="10274679" y="5814181"/>
            <a:ext cx="1032655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aramond" panose="02020404030301010803" pitchFamily="18" charset="0"/>
              </a:rPr>
              <a:t>not in training</a:t>
            </a:r>
          </a:p>
        </p:txBody>
      </p:sp>
    </p:spTree>
    <p:extLst>
      <p:ext uri="{BB962C8B-B14F-4D97-AF65-F5344CB8AC3E}">
        <p14:creationId xmlns:p14="http://schemas.microsoft.com/office/powerpoint/2010/main" val="324714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9A0A5-D7A4-B4CF-A995-CE2AFB694463}"/>
              </a:ext>
            </a:extLst>
          </p:cNvPr>
          <p:cNvSpPr txBox="1"/>
          <p:nvPr/>
        </p:nvSpPr>
        <p:spPr>
          <a:xfrm>
            <a:off x="3730606" y="324358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128 (</a:t>
            </a:r>
            <a:r>
              <a:rPr lang="en-US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linear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one-hot) to 7 (</a:t>
            </a:r>
            <a:r>
              <a:rPr lang="en-US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non-linear 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binary)</a:t>
            </a:r>
          </a:p>
        </p:txBody>
      </p:sp>
      <p:pic>
        <p:nvPicPr>
          <p:cNvPr id="5" name="Picture 4" descr="A diagram of a neural network&#10;&#10;Description automatically generated">
            <a:extLst>
              <a:ext uri="{FF2B5EF4-FFF2-40B4-BE49-F238E27FC236}">
                <a16:creationId xmlns:a16="http://schemas.microsoft.com/office/drawing/2014/main" id="{CF765138-37DE-1993-C328-DB73CA38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704" y="869338"/>
            <a:ext cx="6194588" cy="2679157"/>
          </a:xfrm>
          <a:prstGeom prst="rect">
            <a:avLst/>
          </a:prstGeom>
        </p:spPr>
      </p:pic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995F83A0-F23C-A7CB-FD4B-296FD9A49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704" y="3724143"/>
            <a:ext cx="6194587" cy="3038109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C877B2B1-0E6A-B1AE-BA22-BA6044C98D28}"/>
              </a:ext>
            </a:extLst>
          </p:cNvPr>
          <p:cNvSpPr/>
          <p:nvPr/>
        </p:nvSpPr>
        <p:spPr>
          <a:xfrm rot="9573569" flipH="1">
            <a:off x="1975976" y="2632280"/>
            <a:ext cx="1080532" cy="2112833"/>
          </a:xfrm>
          <a:custGeom>
            <a:avLst/>
            <a:gdLst>
              <a:gd name="connsiteX0" fmla="*/ 1080532 w 1080532"/>
              <a:gd name="connsiteY0" fmla="*/ 2112833 h 2112833"/>
              <a:gd name="connsiteX1" fmla="*/ 26609 w 1080532"/>
              <a:gd name="connsiteY1" fmla="*/ 1100697 h 2112833"/>
              <a:gd name="connsiteX2" fmla="*/ 419596 w 1080532"/>
              <a:gd name="connsiteY2" fmla="*/ 0 h 211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0532" h="2112833" extrusionOk="0">
                <a:moveTo>
                  <a:pt x="1080532" y="2112833"/>
                </a:moveTo>
                <a:cubicBezTo>
                  <a:pt x="549314" y="1746236"/>
                  <a:pt x="92117" y="1469593"/>
                  <a:pt x="26609" y="1100697"/>
                </a:cubicBezTo>
                <a:cubicBezTo>
                  <a:pt x="-60849" y="753338"/>
                  <a:pt x="119442" y="375824"/>
                  <a:pt x="419596" y="0"/>
                </a:cubicBezTo>
              </a:path>
            </a:pathLst>
          </a:custGeom>
          <a:noFill/>
          <a:ln w="19050">
            <a:prstDash val="solid"/>
            <a:headEnd type="oval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666407 w 666407"/>
                      <a:gd name="connsiteY0" fmla="*/ 1839817 h 1839817"/>
                      <a:gd name="connsiteX1" fmla="*/ 16411 w 666407"/>
                      <a:gd name="connsiteY1" fmla="*/ 958468 h 1839817"/>
                      <a:gd name="connsiteX2" fmla="*/ 258782 w 666407"/>
                      <a:gd name="connsiteY2" fmla="*/ 0 h 1839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66407" h="1839817">
                        <a:moveTo>
                          <a:pt x="666407" y="1839817"/>
                        </a:moveTo>
                        <a:cubicBezTo>
                          <a:pt x="375377" y="1552460"/>
                          <a:pt x="84348" y="1265104"/>
                          <a:pt x="16411" y="958468"/>
                        </a:cubicBezTo>
                        <a:cubicBezTo>
                          <a:pt x="-51527" y="651832"/>
                          <a:pt x="103627" y="325916"/>
                          <a:pt x="258782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19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29233B9-8063-8971-4E16-9BCBCC06B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4" y="105579"/>
            <a:ext cx="6246564" cy="312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31015E-3526-EB4F-2230-DD12A509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81" y="105579"/>
            <a:ext cx="4785184" cy="334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2F3EA07-8C90-B826-EB67-4D7562BF4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00" y="3306690"/>
            <a:ext cx="4922131" cy="344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CB1F4C09-FA3D-0F47-2339-707811A75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943" y="3592759"/>
            <a:ext cx="3793757" cy="2224259"/>
          </a:xfrm>
          <a:prstGeom prst="rect">
            <a:avLst/>
          </a:prstGeom>
        </p:spPr>
      </p:pic>
      <p:pic>
        <p:nvPicPr>
          <p:cNvPr id="7" name="Picture 6" descr="A numb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5E0A34B-B937-9039-B667-B3D711852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2229" y="5954337"/>
            <a:ext cx="3633183" cy="798084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B63B0D58-F811-B6C6-8A61-B5465526B0BF}"/>
              </a:ext>
            </a:extLst>
          </p:cNvPr>
          <p:cNvSpPr/>
          <p:nvPr/>
        </p:nvSpPr>
        <p:spPr>
          <a:xfrm>
            <a:off x="6740501" y="3496235"/>
            <a:ext cx="897428" cy="1335741"/>
          </a:xfrm>
          <a:custGeom>
            <a:avLst/>
            <a:gdLst>
              <a:gd name="connsiteX0" fmla="*/ 897428 w 897428"/>
              <a:gd name="connsiteY0" fmla="*/ 1335741 h 1335741"/>
              <a:gd name="connsiteX1" fmla="*/ 27852 w 897428"/>
              <a:gd name="connsiteY1" fmla="*/ 860612 h 1335741"/>
              <a:gd name="connsiteX2" fmla="*/ 198181 w 897428"/>
              <a:gd name="connsiteY2" fmla="*/ 0 h 1335741"/>
              <a:gd name="connsiteX3" fmla="*/ 198181 w 897428"/>
              <a:gd name="connsiteY3" fmla="*/ 0 h 133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428" h="1335741" fill="none" extrusionOk="0">
                <a:moveTo>
                  <a:pt x="897428" y="1335741"/>
                </a:moveTo>
                <a:cubicBezTo>
                  <a:pt x="480623" y="1248831"/>
                  <a:pt x="134793" y="1136297"/>
                  <a:pt x="27852" y="860612"/>
                </a:cubicBezTo>
                <a:cubicBezTo>
                  <a:pt x="-88689" y="637988"/>
                  <a:pt x="198181" y="0"/>
                  <a:pt x="198181" y="0"/>
                </a:cubicBezTo>
                <a:lnTo>
                  <a:pt x="198181" y="0"/>
                </a:lnTo>
              </a:path>
              <a:path w="897428" h="1335741" stroke="0" extrusionOk="0">
                <a:moveTo>
                  <a:pt x="897428" y="1335741"/>
                </a:moveTo>
                <a:cubicBezTo>
                  <a:pt x="510745" y="1203218"/>
                  <a:pt x="90871" y="1103324"/>
                  <a:pt x="27852" y="860612"/>
                </a:cubicBezTo>
                <a:cubicBezTo>
                  <a:pt x="-88688" y="637988"/>
                  <a:pt x="198180" y="0"/>
                  <a:pt x="198181" y="0"/>
                </a:cubicBezTo>
                <a:lnTo>
                  <a:pt x="198181" y="0"/>
                </a:lnTo>
              </a:path>
            </a:pathLst>
          </a:custGeom>
          <a:ln w="19050">
            <a:prstDash val="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97428 w 897428"/>
                      <a:gd name="connsiteY0" fmla="*/ 1335741 h 1335741"/>
                      <a:gd name="connsiteX1" fmla="*/ 27852 w 897428"/>
                      <a:gd name="connsiteY1" fmla="*/ 860612 h 1335741"/>
                      <a:gd name="connsiteX2" fmla="*/ 198181 w 897428"/>
                      <a:gd name="connsiteY2" fmla="*/ 0 h 1335741"/>
                      <a:gd name="connsiteX3" fmla="*/ 198181 w 897428"/>
                      <a:gd name="connsiteY3" fmla="*/ 0 h 1335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7428" h="1335741">
                        <a:moveTo>
                          <a:pt x="897428" y="1335741"/>
                        </a:moveTo>
                        <a:cubicBezTo>
                          <a:pt x="520910" y="1209488"/>
                          <a:pt x="144393" y="1083236"/>
                          <a:pt x="27852" y="860612"/>
                        </a:cubicBezTo>
                        <a:cubicBezTo>
                          <a:pt x="-88689" y="637988"/>
                          <a:pt x="198181" y="0"/>
                          <a:pt x="198181" y="0"/>
                        </a:cubicBezTo>
                        <a:lnTo>
                          <a:pt x="198181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531901F-614F-1BE1-50DA-338435C05D67}"/>
              </a:ext>
            </a:extLst>
          </p:cNvPr>
          <p:cNvSpPr/>
          <p:nvPr/>
        </p:nvSpPr>
        <p:spPr>
          <a:xfrm>
            <a:off x="5710136" y="5056641"/>
            <a:ext cx="2013626" cy="1412253"/>
          </a:xfrm>
          <a:custGeom>
            <a:avLst/>
            <a:gdLst>
              <a:gd name="connsiteX0" fmla="*/ 2013626 w 2013626"/>
              <a:gd name="connsiteY0" fmla="*/ 1412253 h 1412253"/>
              <a:gd name="connsiteX1" fmla="*/ 1118681 w 2013626"/>
              <a:gd name="connsiteY1" fmla="*/ 225478 h 1412253"/>
              <a:gd name="connsiteX2" fmla="*/ 0 w 2013626"/>
              <a:gd name="connsiteY2" fmla="*/ 1742 h 141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3626" h="1412253">
                <a:moveTo>
                  <a:pt x="2013626" y="1412253"/>
                </a:moveTo>
                <a:cubicBezTo>
                  <a:pt x="1733955" y="936408"/>
                  <a:pt x="1454285" y="460563"/>
                  <a:pt x="1118681" y="225478"/>
                </a:cubicBezTo>
                <a:cubicBezTo>
                  <a:pt x="783077" y="-9607"/>
                  <a:pt x="391538" y="-3933"/>
                  <a:pt x="0" y="1742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90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C55-8059-5BB1-7014-5CA8018A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057" y="305859"/>
            <a:ext cx="8005109" cy="523875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Train-Test Split: </a:t>
            </a:r>
            <a:r>
              <a:rPr lang="en-US" sz="3200" dirty="0">
                <a:solidFill>
                  <a:srgbClr val="C00000"/>
                </a:solidFill>
              </a:rPr>
              <a:t>35-65</a:t>
            </a:r>
            <a:r>
              <a:rPr lang="en-US" sz="3200" dirty="0"/>
              <a:t> (1000 samples)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101FD2-2C09-C2C6-13FB-9064749B5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989" y="829734"/>
            <a:ext cx="5551365" cy="2731477"/>
          </a:xfrm>
          <a:prstGeom prst="rect">
            <a:avLst/>
          </a:prstGeom>
        </p:spPr>
      </p:pic>
      <p:pic>
        <p:nvPicPr>
          <p:cNvPr id="6" name="Picture 5" descr="A graph with blue dots and green line&#10;&#10;Description automatically generated">
            <a:extLst>
              <a:ext uri="{FF2B5EF4-FFF2-40B4-BE49-F238E27FC236}">
                <a16:creationId xmlns:a16="http://schemas.microsoft.com/office/drawing/2014/main" id="{315009EC-41A5-2340-3885-A3554D8FC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89" y="3729279"/>
            <a:ext cx="4239764" cy="2932929"/>
          </a:xfrm>
          <a:prstGeom prst="rect">
            <a:avLst/>
          </a:prstGeom>
        </p:spPr>
      </p:pic>
      <p:pic>
        <p:nvPicPr>
          <p:cNvPr id="8" name="Picture 7" descr="A graph showing a loss of a graph&#10;&#10;Description automatically generated with medium confidence">
            <a:extLst>
              <a:ext uri="{FF2B5EF4-FFF2-40B4-BE49-F238E27FC236}">
                <a16:creationId xmlns:a16="http://schemas.microsoft.com/office/drawing/2014/main" id="{32261EE7-4AAA-20A6-0562-CF95BD51E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612" y="829734"/>
            <a:ext cx="5613398" cy="2731477"/>
          </a:xfrm>
          <a:prstGeom prst="rect">
            <a:avLst/>
          </a:prstGeom>
        </p:spPr>
      </p:pic>
      <p:pic>
        <p:nvPicPr>
          <p:cNvPr id="10" name="Picture 9" descr="A graph with blue dots and green line&#10;&#10;Description automatically generated">
            <a:extLst>
              <a:ext uri="{FF2B5EF4-FFF2-40B4-BE49-F238E27FC236}">
                <a16:creationId xmlns:a16="http://schemas.microsoft.com/office/drawing/2014/main" id="{1BF480FB-6CB5-BAAB-D40E-27BA8F898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429" y="3729279"/>
            <a:ext cx="4239764" cy="29381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81A4EE-7AD4-19A8-48EF-B57E2E69A3D9}"/>
              </a:ext>
            </a:extLst>
          </p:cNvPr>
          <p:cNvSpPr txBox="1"/>
          <p:nvPr/>
        </p:nvSpPr>
        <p:spPr>
          <a:xfrm>
            <a:off x="3340098" y="1529807"/>
            <a:ext cx="7620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Garamond" panose="02020404030301010803" pitchFamily="18" charset="0"/>
              </a:rPr>
              <a:t>Linear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4D2376-44DF-C23E-7728-30D8930674E7}"/>
              </a:ext>
            </a:extLst>
          </p:cNvPr>
          <p:cNvSpPr txBox="1"/>
          <p:nvPr/>
        </p:nvSpPr>
        <p:spPr>
          <a:xfrm>
            <a:off x="9323263" y="1529807"/>
            <a:ext cx="6674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Garamond" panose="02020404030301010803" pitchFamily="18" charset="0"/>
              </a:rPr>
              <a:t>ELU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85B69-CC1A-209E-B201-CEAC284BEECE}"/>
              </a:ext>
            </a:extLst>
          </p:cNvPr>
          <p:cNvSpPr txBox="1"/>
          <p:nvPr/>
        </p:nvSpPr>
        <p:spPr>
          <a:xfrm>
            <a:off x="9135035" y="6028266"/>
            <a:ext cx="18955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Garamond" panose="02020404030301010803" pitchFamily="18" charset="0"/>
              </a:rPr>
              <a:t>good attempt to fit</a:t>
            </a:r>
          </a:p>
        </p:txBody>
      </p:sp>
    </p:spTree>
    <p:extLst>
      <p:ext uri="{BB962C8B-B14F-4D97-AF65-F5344CB8AC3E}">
        <p14:creationId xmlns:p14="http://schemas.microsoft.com/office/powerpoint/2010/main" val="1225485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graph showing loss and loss of a loss&#10;&#10;Description automatically generated">
            <a:extLst>
              <a:ext uri="{FF2B5EF4-FFF2-40B4-BE49-F238E27FC236}">
                <a16:creationId xmlns:a16="http://schemas.microsoft.com/office/drawing/2014/main" id="{428BF385-0405-E967-8FA3-FA80483B0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91" y="218391"/>
            <a:ext cx="5625333" cy="2746375"/>
          </a:xfrm>
        </p:spPr>
      </p:pic>
      <p:pic>
        <p:nvPicPr>
          <p:cNvPr id="16" name="Picture 15" descr="A graph with a blue line&#10;&#10;Description automatically generated">
            <a:extLst>
              <a:ext uri="{FF2B5EF4-FFF2-40B4-BE49-F238E27FC236}">
                <a16:creationId xmlns:a16="http://schemas.microsoft.com/office/drawing/2014/main" id="{0FC926F1-7F77-08ED-1735-F4B9B205F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043" y="218391"/>
            <a:ext cx="4562465" cy="3177101"/>
          </a:xfrm>
          <a:prstGeom prst="rect">
            <a:avLst/>
          </a:prstGeom>
        </p:spPr>
      </p:pic>
      <p:pic>
        <p:nvPicPr>
          <p:cNvPr id="18" name="Picture 17" descr="A graph with blue and green dots&#10;&#10;Description automatically generated">
            <a:extLst>
              <a:ext uri="{FF2B5EF4-FFF2-40B4-BE49-F238E27FC236}">
                <a16:creationId xmlns:a16="http://schemas.microsoft.com/office/drawing/2014/main" id="{BFCF6521-6969-1DF6-1BC9-5AD0D62C0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043" y="3501479"/>
            <a:ext cx="4562465" cy="3138130"/>
          </a:xfrm>
          <a:prstGeom prst="rect">
            <a:avLst/>
          </a:prstGeom>
        </p:spPr>
      </p:pic>
      <p:pic>
        <p:nvPicPr>
          <p:cNvPr id="20" name="Picture 19" descr="A screen shot of a computer&#10;&#10;Description automatically generated">
            <a:extLst>
              <a:ext uri="{FF2B5EF4-FFF2-40B4-BE49-F238E27FC236}">
                <a16:creationId xmlns:a16="http://schemas.microsoft.com/office/drawing/2014/main" id="{71380287-A211-1140-4AA9-FDDC5B645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824" y="4963563"/>
            <a:ext cx="3752886" cy="16760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4F8675-04B7-534D-A1F9-4FB7682F0A34}"/>
              </a:ext>
            </a:extLst>
          </p:cNvPr>
          <p:cNvSpPr txBox="1"/>
          <p:nvPr/>
        </p:nvSpPr>
        <p:spPr>
          <a:xfrm>
            <a:off x="1864944" y="3506225"/>
            <a:ext cx="30290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Train-Test Split: 35-65</a:t>
            </a:r>
          </a:p>
          <a:p>
            <a:pPr marL="342900" indent="-342900">
              <a:buAutoNum type="arabicPeriod"/>
            </a:pPr>
            <a:r>
              <a:rPr lang="en-US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Activation: </a:t>
            </a:r>
            <a:r>
              <a:rPr lang="en-US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ReLU</a:t>
            </a:r>
          </a:p>
        </p:txBody>
      </p:sp>
    </p:spTree>
    <p:extLst>
      <p:ext uri="{BB962C8B-B14F-4D97-AF65-F5344CB8AC3E}">
        <p14:creationId xmlns:p14="http://schemas.microsoft.com/office/powerpoint/2010/main" val="2088358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B63E-7203-9E20-5ED0-27C1541F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58886-4479-34EF-71DC-D9E8E24A5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1813"/>
            <a:ext cx="10340788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>
                <a:solidFill>
                  <a:srgbClr val="C00000"/>
                </a:solidFill>
              </a:rPr>
              <a:t>Can we work with just a single occurrence of each 7-bit representation in training? i.e., are 64 pairs (covering all 128 numbers) sufficient for training?</a:t>
            </a:r>
          </a:p>
          <a:p>
            <a:pPr marL="0" indent="0" algn="ctr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solidFill>
                  <a:srgbClr val="C00000"/>
                </a:solidFill>
              </a:rPr>
              <a:t>‘n-sum’ problem</a:t>
            </a:r>
          </a:p>
          <a:p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C9C770-7FE5-56B6-5C87-02EDD47DDC74}"/>
              </a:ext>
            </a:extLst>
          </p:cNvPr>
          <p:cNvSpPr txBox="1"/>
          <p:nvPr/>
        </p:nvSpPr>
        <p:spPr>
          <a:xfrm>
            <a:off x="9462247" y="2829816"/>
            <a:ext cx="1976220" cy="203132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marL="0" indent="0" algn="ctr">
              <a:buNone/>
            </a:pPr>
            <a:endParaRPr lang="en-US" sz="18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{A1, A2}</a:t>
            </a:r>
            <a:r>
              <a:rPr lang="en-US" sz="1800" b="1" baseline="300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</a:t>
            </a:r>
            <a:endParaRPr lang="en-US" sz="1800" b="1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{A3, A4}</a:t>
            </a:r>
            <a:r>
              <a:rPr lang="en-US" sz="1800" b="1" baseline="300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</a:t>
            </a:r>
          </a:p>
          <a:p>
            <a:pPr marL="0" indent="0" algn="ctr">
              <a:buNone/>
            </a:pPr>
            <a:r>
              <a:rPr lang="en-US" sz="18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..</a:t>
            </a:r>
          </a:p>
          <a:p>
            <a:pPr algn="ctr"/>
            <a:r>
              <a:rPr lang="en-US" sz="18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{A125, A126}</a:t>
            </a:r>
            <a:r>
              <a:rPr lang="en-US" sz="1800" b="1" baseline="300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63</a:t>
            </a:r>
            <a:endParaRPr lang="en-US" sz="18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{A127, A128}</a:t>
            </a:r>
            <a:r>
              <a:rPr lang="en-US" sz="1800" b="1" baseline="300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64</a:t>
            </a:r>
          </a:p>
          <a:p>
            <a:endParaRPr lang="en-US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659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CDA7C-8D05-B082-4966-A3BA296C3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6770"/>
            <a:ext cx="10515600" cy="1325563"/>
          </a:xfrm>
        </p:spPr>
        <p:txBody>
          <a:bodyPr/>
          <a:lstStyle/>
          <a:p>
            <a:r>
              <a:rPr lang="en-US" dirty="0"/>
              <a:t>5-sum problem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25FF8-7491-49FD-444E-D9256A869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72" y="2106877"/>
            <a:ext cx="8381855" cy="321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31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7521A1D-C758-22AF-2DFC-5987C74EF5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00" y="1375149"/>
            <a:ext cx="5331364" cy="262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D7CC1-A780-96AF-6C44-3B16FFCF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633" y="4092468"/>
            <a:ext cx="3774897" cy="262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712A4C6-2A6E-BB5B-93B4-8B17EC5B5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23" y="1375149"/>
            <a:ext cx="5308377" cy="262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18DB2F0-F55B-CCAB-ED5F-A1E617245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50" y="4089115"/>
            <a:ext cx="3787078" cy="262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9A6571A-B4F4-EC8A-2D4F-3F1CA14AD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424" y="398992"/>
            <a:ext cx="6629152" cy="523875"/>
          </a:xfrm>
        </p:spPr>
        <p:txBody>
          <a:bodyPr>
            <a:noAutofit/>
          </a:bodyPr>
          <a:lstStyle/>
          <a:p>
            <a:pPr algn="ctr"/>
            <a:br>
              <a:rPr lang="en-US" sz="2000" dirty="0"/>
            </a:br>
            <a:r>
              <a:rPr lang="en-US" sz="3600" dirty="0"/>
              <a:t>ELU vs ReLU</a:t>
            </a:r>
            <a:br>
              <a:rPr lang="en-US" sz="2000" dirty="0"/>
            </a:br>
            <a:r>
              <a:rPr lang="en-US" sz="2000" dirty="0"/>
              <a:t>Train-Test Split: </a:t>
            </a:r>
            <a:r>
              <a:rPr lang="en-US" sz="2000" dirty="0">
                <a:solidFill>
                  <a:srgbClr val="C00000"/>
                </a:solidFill>
              </a:rPr>
              <a:t>50:50</a:t>
            </a:r>
            <a:r>
              <a:rPr lang="en-US" sz="2000" dirty="0"/>
              <a:t> (1000 samples)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7E0C2-F249-A61A-9382-B604910B6A4D}"/>
              </a:ext>
            </a:extLst>
          </p:cNvPr>
          <p:cNvSpPr txBox="1"/>
          <p:nvPr/>
        </p:nvSpPr>
        <p:spPr>
          <a:xfrm>
            <a:off x="4429159" y="1951048"/>
            <a:ext cx="7620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Garamond" panose="02020404030301010803" pitchFamily="18" charset="0"/>
              </a:rPr>
              <a:t>ELU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856A0-427E-BC77-9912-CF51779C08A1}"/>
              </a:ext>
            </a:extLst>
          </p:cNvPr>
          <p:cNvSpPr txBox="1"/>
          <p:nvPr/>
        </p:nvSpPr>
        <p:spPr>
          <a:xfrm>
            <a:off x="10320867" y="1951048"/>
            <a:ext cx="7588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Garamond" panose="02020404030301010803" pitchFamily="18" charset="0"/>
              </a:rPr>
              <a:t>ReLU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F3D68-DE0E-7366-3278-49571E7A8C6E}"/>
              </a:ext>
            </a:extLst>
          </p:cNvPr>
          <p:cNvSpPr txBox="1"/>
          <p:nvPr/>
        </p:nvSpPr>
        <p:spPr>
          <a:xfrm>
            <a:off x="8830732" y="6023514"/>
            <a:ext cx="149013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Garamond" panose="02020404030301010803" pitchFamily="18" charset="0"/>
              </a:rPr>
              <a:t>more accurate</a:t>
            </a:r>
          </a:p>
        </p:txBody>
      </p:sp>
    </p:spTree>
    <p:extLst>
      <p:ext uri="{BB962C8B-B14F-4D97-AF65-F5344CB8AC3E}">
        <p14:creationId xmlns:p14="http://schemas.microsoft.com/office/powerpoint/2010/main" val="3986814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CDA7C-8D05-B082-4966-A3BA296C3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399"/>
            <a:ext cx="10515600" cy="1325563"/>
          </a:xfrm>
        </p:spPr>
        <p:txBody>
          <a:bodyPr/>
          <a:lstStyle/>
          <a:p>
            <a:r>
              <a:rPr lang="en-US" dirty="0"/>
              <a:t>10-sum problem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E3E1AD-1FE2-ABCD-9D17-0A339A617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8" y="2266580"/>
            <a:ext cx="12160704" cy="23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12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551C2-952C-6C64-CADE-10D74E7D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566" y="39983"/>
            <a:ext cx="5494867" cy="490008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25:75 split</a:t>
            </a:r>
            <a:r>
              <a:rPr lang="en-US" sz="2400" dirty="0"/>
              <a:t> (1000 samples)</a:t>
            </a:r>
          </a:p>
        </p:txBody>
      </p:sp>
      <p:pic>
        <p:nvPicPr>
          <p:cNvPr id="9" name="Content Placeholder 8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92E31F33-F397-DDA5-6291-7786FEBF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05195"/>
            <a:ext cx="4108349" cy="1993605"/>
          </a:xfrm>
        </p:spPr>
      </p:pic>
      <p:pic>
        <p:nvPicPr>
          <p:cNvPr id="11" name="Picture 10" descr="A graph with blue and green dots&#10;&#10;Description automatically generated">
            <a:extLst>
              <a:ext uri="{FF2B5EF4-FFF2-40B4-BE49-F238E27FC236}">
                <a16:creationId xmlns:a16="http://schemas.microsoft.com/office/drawing/2014/main" id="{91B57D22-CA2B-D3E2-7D2D-2484AFB14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0" y="3759201"/>
            <a:ext cx="3944528" cy="2741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A7014C-1579-8599-A83D-9AAE6EDE8F2B}"/>
              </a:ext>
            </a:extLst>
          </p:cNvPr>
          <p:cNvSpPr txBox="1"/>
          <p:nvPr/>
        </p:nvSpPr>
        <p:spPr>
          <a:xfrm>
            <a:off x="1938278" y="5815353"/>
            <a:ext cx="20071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Test loss: 1.64e-6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82F44-812F-C4F1-DAFF-FD0ABD1584C4}"/>
              </a:ext>
            </a:extLst>
          </p:cNvPr>
          <p:cNvSpPr txBox="1"/>
          <p:nvPr/>
        </p:nvSpPr>
        <p:spPr>
          <a:xfrm>
            <a:off x="1595016" y="650666"/>
            <a:ext cx="11638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5-sum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1A2F4D-3ADB-C5B2-F000-EC3645CCAAB3}"/>
              </a:ext>
            </a:extLst>
          </p:cNvPr>
          <p:cNvSpPr txBox="1"/>
          <p:nvPr/>
        </p:nvSpPr>
        <p:spPr>
          <a:xfrm>
            <a:off x="5640435" y="645985"/>
            <a:ext cx="11638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10-sum</a:t>
            </a:r>
          </a:p>
        </p:txBody>
      </p:sp>
      <p:pic>
        <p:nvPicPr>
          <p:cNvPr id="16" name="Picture 15" descr="A graph with a red line&#10;&#10;Description automatically generated">
            <a:extLst>
              <a:ext uri="{FF2B5EF4-FFF2-40B4-BE49-F238E27FC236}">
                <a16:creationId xmlns:a16="http://schemas.microsoft.com/office/drawing/2014/main" id="{C9D4F3BF-68BC-A0E2-06F5-C911FBA73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349" y="1105195"/>
            <a:ext cx="4024443" cy="1993605"/>
          </a:xfrm>
          <a:prstGeom prst="rect">
            <a:avLst/>
          </a:prstGeom>
        </p:spPr>
      </p:pic>
      <p:pic>
        <p:nvPicPr>
          <p:cNvPr id="18" name="Picture 17" descr="A graph with blue dots&#10;&#10;Description automatically generated">
            <a:extLst>
              <a:ext uri="{FF2B5EF4-FFF2-40B4-BE49-F238E27FC236}">
                <a16:creationId xmlns:a16="http://schemas.microsoft.com/office/drawing/2014/main" id="{676C5FF7-7343-507E-403A-B6ADDB574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616" y="3748847"/>
            <a:ext cx="3946850" cy="27444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BC95E1-3CC6-6468-DD51-F5639CD5FE65}"/>
              </a:ext>
            </a:extLst>
          </p:cNvPr>
          <p:cNvSpPr txBox="1"/>
          <p:nvPr/>
        </p:nvSpPr>
        <p:spPr>
          <a:xfrm>
            <a:off x="6008108" y="5809814"/>
            <a:ext cx="19336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Test loss: 0.1851</a:t>
            </a:r>
          </a:p>
        </p:txBody>
      </p:sp>
      <p:pic>
        <p:nvPicPr>
          <p:cNvPr id="20" name="Content Placeholder 3">
            <a:extLst>
              <a:ext uri="{FF2B5EF4-FFF2-40B4-BE49-F238E27FC236}">
                <a16:creationId xmlns:a16="http://schemas.microsoft.com/office/drawing/2014/main" id="{8B3E7D7A-F481-C563-25B9-01EA394C9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792" y="1106869"/>
            <a:ext cx="4024443" cy="1991931"/>
          </a:xfrm>
          <a:prstGeom prst="rect">
            <a:avLst/>
          </a:prstGeom>
        </p:spPr>
      </p:pic>
      <p:pic>
        <p:nvPicPr>
          <p:cNvPr id="21" name="Picture 20" descr="A graph with blue and green dots&#10;&#10;Description automatically generated">
            <a:extLst>
              <a:ext uri="{FF2B5EF4-FFF2-40B4-BE49-F238E27FC236}">
                <a16:creationId xmlns:a16="http://schemas.microsoft.com/office/drawing/2014/main" id="{08760309-66E9-B78C-95D6-A3DBB8B01B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1600" y="3748847"/>
            <a:ext cx="3946849" cy="2743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840F6C-3E15-3CF4-8431-341DF8F71EE7}"/>
              </a:ext>
            </a:extLst>
          </p:cNvPr>
          <p:cNvSpPr txBox="1"/>
          <p:nvPr/>
        </p:nvSpPr>
        <p:spPr>
          <a:xfrm>
            <a:off x="10029776" y="5809814"/>
            <a:ext cx="19505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Test loss: 7.12e-7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D6783C-7020-8FF4-25F5-61F22AB451B9}"/>
              </a:ext>
            </a:extLst>
          </p:cNvPr>
          <p:cNvSpPr txBox="1"/>
          <p:nvPr/>
        </p:nvSpPr>
        <p:spPr>
          <a:xfrm>
            <a:off x="9818269" y="645985"/>
            <a:ext cx="11638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10-sum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60CE2C-8513-34E5-38AE-6AEE0504AE3C}"/>
              </a:ext>
            </a:extLst>
          </p:cNvPr>
          <p:cNvSpPr txBox="1"/>
          <p:nvPr/>
        </p:nvSpPr>
        <p:spPr>
          <a:xfrm>
            <a:off x="967423" y="3258432"/>
            <a:ext cx="24190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512 (h1) – 128 (h2)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F64C37-87FA-3445-B0AC-BFC93CC1AD94}"/>
              </a:ext>
            </a:extLst>
          </p:cNvPr>
          <p:cNvSpPr txBox="1"/>
          <p:nvPr/>
        </p:nvSpPr>
        <p:spPr>
          <a:xfrm>
            <a:off x="5012842" y="3251280"/>
            <a:ext cx="24190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512 (h1) – 128 (h2)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DA03EB-897A-BAEC-F84D-616C677C4C5B}"/>
              </a:ext>
            </a:extLst>
          </p:cNvPr>
          <p:cNvSpPr txBox="1"/>
          <p:nvPr/>
        </p:nvSpPr>
        <p:spPr>
          <a:xfrm>
            <a:off x="9190678" y="3246011"/>
            <a:ext cx="24190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512 (h1) – 256 (h2)</a:t>
            </a:r>
          </a:p>
        </p:txBody>
      </p:sp>
    </p:spTree>
    <p:extLst>
      <p:ext uri="{BB962C8B-B14F-4D97-AF65-F5344CB8AC3E}">
        <p14:creationId xmlns:p14="http://schemas.microsoft.com/office/powerpoint/2010/main" val="29561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551C2-952C-6C64-CADE-10D74E7D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566" y="39983"/>
            <a:ext cx="5494867" cy="490008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Garamond" panose="02020404030301010803" pitchFamily="18" charset="0"/>
              </a:rPr>
              <a:t>15:85 split</a:t>
            </a:r>
            <a:r>
              <a:rPr lang="en-US" sz="2400" dirty="0">
                <a:latin typeface="Garamond" panose="02020404030301010803" pitchFamily="18" charset="0"/>
              </a:rPr>
              <a:t> (1000 samples)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82F44-812F-C4F1-DAFF-FD0ABD1584C4}"/>
              </a:ext>
            </a:extLst>
          </p:cNvPr>
          <p:cNvSpPr txBox="1"/>
          <p:nvPr/>
        </p:nvSpPr>
        <p:spPr>
          <a:xfrm>
            <a:off x="2179485" y="556988"/>
            <a:ext cx="10788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5-sum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D6783C-7020-8FF4-25F5-61F22AB451B9}"/>
              </a:ext>
            </a:extLst>
          </p:cNvPr>
          <p:cNvSpPr txBox="1"/>
          <p:nvPr/>
        </p:nvSpPr>
        <p:spPr>
          <a:xfrm>
            <a:off x="9226697" y="529991"/>
            <a:ext cx="10788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10-sum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60CE2C-8513-34E5-38AE-6AEE0504AE3C}"/>
              </a:ext>
            </a:extLst>
          </p:cNvPr>
          <p:cNvSpPr txBox="1"/>
          <p:nvPr/>
        </p:nvSpPr>
        <p:spPr>
          <a:xfrm>
            <a:off x="1684309" y="3409082"/>
            <a:ext cx="2242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512 (h1) – 256 (h2)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DA03EB-897A-BAEC-F84D-616C677C4C5B}"/>
              </a:ext>
            </a:extLst>
          </p:cNvPr>
          <p:cNvSpPr txBox="1"/>
          <p:nvPr/>
        </p:nvSpPr>
        <p:spPr>
          <a:xfrm>
            <a:off x="8731522" y="3409082"/>
            <a:ext cx="22423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512 (h1) – 256 (h2)</a:t>
            </a:r>
          </a:p>
        </p:txBody>
      </p:sp>
      <p:pic>
        <p:nvPicPr>
          <p:cNvPr id="4" name="Picture 3" descr="A graph showing a loss of a log scale&#10;&#10;Description automatically generated with medium confidence">
            <a:extLst>
              <a:ext uri="{FF2B5EF4-FFF2-40B4-BE49-F238E27FC236}">
                <a16:creationId xmlns:a16="http://schemas.microsoft.com/office/drawing/2014/main" id="{9F8ED053-EB2D-6435-C926-31B79F576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74" y="970777"/>
            <a:ext cx="4832760" cy="2387952"/>
          </a:xfrm>
          <a:prstGeom prst="rect">
            <a:avLst/>
          </a:prstGeom>
        </p:spPr>
      </p:pic>
      <p:pic>
        <p:nvPicPr>
          <p:cNvPr id="8" name="Picture 7" descr="A graph with blue dots and green line&#10;&#10;Description automatically generated">
            <a:extLst>
              <a:ext uri="{FF2B5EF4-FFF2-40B4-BE49-F238E27FC236}">
                <a16:creationId xmlns:a16="http://schemas.microsoft.com/office/drawing/2014/main" id="{F01E2626-61AD-696B-D480-E95CA3619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35" y="3824922"/>
            <a:ext cx="4296815" cy="29803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A7014C-1579-8599-A83D-9AAE6EDE8F2B}"/>
              </a:ext>
            </a:extLst>
          </p:cNvPr>
          <p:cNvSpPr txBox="1"/>
          <p:nvPr/>
        </p:nvSpPr>
        <p:spPr>
          <a:xfrm>
            <a:off x="2873159" y="6077245"/>
            <a:ext cx="17046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Test loss: 5.24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D3E5A7-E09D-18C9-341D-B66BAA55638E}"/>
              </a:ext>
            </a:extLst>
          </p:cNvPr>
          <p:cNvSpPr txBox="1"/>
          <p:nvPr/>
        </p:nvSpPr>
        <p:spPr>
          <a:xfrm>
            <a:off x="2302442" y="1661003"/>
            <a:ext cx="17615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Train loss:0.27</a:t>
            </a:r>
          </a:p>
        </p:txBody>
      </p:sp>
      <p:pic>
        <p:nvPicPr>
          <p:cNvPr id="17" name="Picture 16" descr="A graph showing a loss of a log scale&#10;&#10;Description automatically generated with medium confidence">
            <a:extLst>
              <a:ext uri="{FF2B5EF4-FFF2-40B4-BE49-F238E27FC236}">
                <a16:creationId xmlns:a16="http://schemas.microsoft.com/office/drawing/2014/main" id="{A839CCC0-9421-A14D-33F8-7AADF7DC6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975" y="970777"/>
            <a:ext cx="4869951" cy="2387952"/>
          </a:xfrm>
          <a:prstGeom prst="rect">
            <a:avLst/>
          </a:prstGeom>
        </p:spPr>
      </p:pic>
      <p:pic>
        <p:nvPicPr>
          <p:cNvPr id="28" name="Picture 27" descr="A graph with blue dots and green line&#10;&#10;Description automatically generated">
            <a:extLst>
              <a:ext uri="{FF2B5EF4-FFF2-40B4-BE49-F238E27FC236}">
                <a16:creationId xmlns:a16="http://schemas.microsoft.com/office/drawing/2014/main" id="{C6319BEC-CD72-A084-4D49-59EE3AA51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1937" y="3824922"/>
            <a:ext cx="4253999" cy="29550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840F6C-3E15-3CF4-8431-341DF8F71EE7}"/>
              </a:ext>
            </a:extLst>
          </p:cNvPr>
          <p:cNvSpPr txBox="1"/>
          <p:nvPr/>
        </p:nvSpPr>
        <p:spPr>
          <a:xfrm>
            <a:off x="9766122" y="6067868"/>
            <a:ext cx="17824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Test loss: 14.77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43967A-413D-F084-1E69-9DF59FE60DD5}"/>
              </a:ext>
            </a:extLst>
          </p:cNvPr>
          <p:cNvSpPr txBox="1"/>
          <p:nvPr/>
        </p:nvSpPr>
        <p:spPr>
          <a:xfrm>
            <a:off x="9618937" y="1666290"/>
            <a:ext cx="17615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Train loss:0.73</a:t>
            </a:r>
          </a:p>
        </p:txBody>
      </p:sp>
    </p:spTree>
    <p:extLst>
      <p:ext uri="{BB962C8B-B14F-4D97-AF65-F5344CB8AC3E}">
        <p14:creationId xmlns:p14="http://schemas.microsoft.com/office/powerpoint/2010/main" val="2716499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CDA7C-8D05-B082-4966-A3BA296C3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5628"/>
            <a:ext cx="10515600" cy="1325563"/>
          </a:xfrm>
        </p:spPr>
        <p:txBody>
          <a:bodyPr/>
          <a:lstStyle/>
          <a:p>
            <a:r>
              <a:rPr lang="en-US" dirty="0"/>
              <a:t>5-sum problem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25FF8-7491-49FD-444E-D9256A869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2425" y="1491191"/>
            <a:ext cx="6300925" cy="2420568"/>
          </a:xfrm>
          <a:prstGeom prst="rect">
            <a:avLst/>
          </a:prstGeom>
        </p:spPr>
      </p:pic>
      <p:sp>
        <p:nvSpPr>
          <p:cNvPr id="3" name="AutoShape 2" descr="Swish function - Wikipedia">
            <a:extLst>
              <a:ext uri="{FF2B5EF4-FFF2-40B4-BE49-F238E27FC236}">
                <a16:creationId xmlns:a16="http://schemas.microsoft.com/office/drawing/2014/main" id="{50A25AD0-D2C9-A675-B8F0-9590EFD3C3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Swish function - Wikipedia">
            <a:extLst>
              <a:ext uri="{FF2B5EF4-FFF2-40B4-BE49-F238E27FC236}">
                <a16:creationId xmlns:a16="http://schemas.microsoft.com/office/drawing/2014/main" id="{2B27933E-0EB9-B31D-EE63-875F281B10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2472267" cy="247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ow activation function Swish outperforms ReLU ?">
            <a:extLst>
              <a:ext uri="{FF2B5EF4-FFF2-40B4-BE49-F238E27FC236}">
                <a16:creationId xmlns:a16="http://schemas.microsoft.com/office/drawing/2014/main" id="{E246DEC8-D02D-05D3-1B93-6D17CEBC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611" y="3986967"/>
            <a:ext cx="3679578" cy="275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C8F541-7DBC-648D-A4C0-4BDA9B3CE106}"/>
              </a:ext>
            </a:extLst>
          </p:cNvPr>
          <p:cNvSpPr txBox="1"/>
          <p:nvPr/>
        </p:nvSpPr>
        <p:spPr>
          <a:xfrm>
            <a:off x="8359292" y="5182143"/>
            <a:ext cx="27142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swish(x) = x * sigmoid(x)</a:t>
            </a:r>
          </a:p>
        </p:txBody>
      </p:sp>
    </p:spTree>
    <p:extLst>
      <p:ext uri="{BB962C8B-B14F-4D97-AF65-F5344CB8AC3E}">
        <p14:creationId xmlns:p14="http://schemas.microsoft.com/office/powerpoint/2010/main" val="3390936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9CA4-9680-7878-9669-2F38F03A4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7-bit &amp; 128-bit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D17D0D-9967-C975-4E4A-24E3DD0019E3}"/>
              </a:ext>
            </a:extLst>
          </p:cNvPr>
          <p:cNvCxnSpPr>
            <a:cxnSpLocks/>
          </p:cNvCxnSpPr>
          <p:nvPr/>
        </p:nvCxnSpPr>
        <p:spPr>
          <a:xfrm>
            <a:off x="1431514" y="1390356"/>
            <a:ext cx="0" cy="1069065"/>
          </a:xfrm>
          <a:prstGeom prst="straightConnector1">
            <a:avLst/>
          </a:prstGeom>
          <a:ln w="190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C9DFC9B4-360A-122D-043C-2E5E700788E4}"/>
              </a:ext>
            </a:extLst>
          </p:cNvPr>
          <p:cNvSpPr/>
          <p:nvPr/>
        </p:nvSpPr>
        <p:spPr>
          <a:xfrm rot="8476513">
            <a:off x="5351857" y="649322"/>
            <a:ext cx="605124" cy="2082731"/>
          </a:xfrm>
          <a:custGeom>
            <a:avLst/>
            <a:gdLst>
              <a:gd name="connsiteX0" fmla="*/ 605124 w 605124"/>
              <a:gd name="connsiteY0" fmla="*/ 2082731 h 2082731"/>
              <a:gd name="connsiteX1" fmla="*/ 14901 w 605124"/>
              <a:gd name="connsiteY1" fmla="*/ 1085016 h 2082731"/>
              <a:gd name="connsiteX2" fmla="*/ 234984 w 605124"/>
              <a:gd name="connsiteY2" fmla="*/ 0 h 208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5124" h="2082731" extrusionOk="0">
                <a:moveTo>
                  <a:pt x="605124" y="2082731"/>
                </a:moveTo>
                <a:cubicBezTo>
                  <a:pt x="308669" y="1737579"/>
                  <a:pt x="29531" y="1449799"/>
                  <a:pt x="14901" y="1085016"/>
                </a:cubicBezTo>
                <a:cubicBezTo>
                  <a:pt x="-10077" y="745623"/>
                  <a:pt x="58391" y="370082"/>
                  <a:pt x="234984" y="0"/>
                </a:cubicBezTo>
              </a:path>
            </a:pathLst>
          </a:custGeom>
          <a:noFill/>
          <a:ln w="19050">
            <a:prstDash val="solid"/>
            <a:headEnd type="oval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666407 w 666407"/>
                      <a:gd name="connsiteY0" fmla="*/ 1839817 h 1839817"/>
                      <a:gd name="connsiteX1" fmla="*/ 16411 w 666407"/>
                      <a:gd name="connsiteY1" fmla="*/ 958468 h 1839817"/>
                      <a:gd name="connsiteX2" fmla="*/ 258782 w 666407"/>
                      <a:gd name="connsiteY2" fmla="*/ 0 h 1839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66407" h="1839817">
                        <a:moveTo>
                          <a:pt x="666407" y="1839817"/>
                        </a:moveTo>
                        <a:cubicBezTo>
                          <a:pt x="375377" y="1552460"/>
                          <a:pt x="84348" y="1265104"/>
                          <a:pt x="16411" y="958468"/>
                        </a:cubicBezTo>
                        <a:cubicBezTo>
                          <a:pt x="-51527" y="651832"/>
                          <a:pt x="103627" y="325916"/>
                          <a:pt x="258782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17" descr="A close up of a screen&#10;&#10;Description automatically generated">
            <a:extLst>
              <a:ext uri="{FF2B5EF4-FFF2-40B4-BE49-F238E27FC236}">
                <a16:creationId xmlns:a16="http://schemas.microsoft.com/office/drawing/2014/main" id="{539D1AF5-F181-EBF3-4856-EF32743CB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66" y="2612651"/>
            <a:ext cx="11793668" cy="2337551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241BD1-4AFE-1B1A-95D3-5F018FC1696C}"/>
              </a:ext>
            </a:extLst>
          </p:cNvPr>
          <p:cNvSpPr txBox="1"/>
          <p:nvPr/>
        </p:nvSpPr>
        <p:spPr>
          <a:xfrm>
            <a:off x="1638690" y="5348945"/>
            <a:ext cx="891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0000101</a:t>
            </a:r>
            <a:r>
              <a:rPr lang="en-US" sz="28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= </a:t>
            </a:r>
            <a:r>
              <a:rPr lang="en-US" sz="28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(0)</a:t>
            </a:r>
            <a:r>
              <a:rPr lang="en-US" sz="2800" baseline="-250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5</a:t>
            </a:r>
            <a:r>
              <a:rPr lang="en-US" sz="28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(1)</a:t>
            </a:r>
            <a:r>
              <a:rPr lang="en-US" sz="2800" baseline="-250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</a:t>
            </a:r>
            <a:r>
              <a:rPr lang="en-US" sz="28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(0)</a:t>
            </a:r>
            <a:r>
              <a:rPr lang="en-US" sz="2800" baseline="-250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122</a:t>
            </a:r>
            <a:r>
              <a:rPr lang="en-US" sz="28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</a:t>
            </a:r>
            <a:r>
              <a:rPr lang="en-US" sz="28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= 5</a:t>
            </a:r>
            <a:r>
              <a:rPr lang="en-US" sz="2800" baseline="300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th</a:t>
            </a:r>
            <a:r>
              <a:rPr lang="en-US" sz="28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representation = 5.62437</a:t>
            </a:r>
          </a:p>
        </p:txBody>
      </p:sp>
    </p:spTree>
    <p:extLst>
      <p:ext uri="{BB962C8B-B14F-4D97-AF65-F5344CB8AC3E}">
        <p14:creationId xmlns:p14="http://schemas.microsoft.com/office/powerpoint/2010/main" val="2484706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90AD169-019C-99AC-CA47-2513C3DE8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2" y="156380"/>
            <a:ext cx="6246564" cy="307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4B64514-8EE7-5192-CECA-E8E87B82C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94" y="156380"/>
            <a:ext cx="5043239" cy="35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0AFBD43-937D-5B19-38B7-93DEE387E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09" y="3362361"/>
            <a:ext cx="4832649" cy="333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table with numbers and a few black text&#10;&#10;Description automatically generated">
            <a:extLst>
              <a:ext uri="{FF2B5EF4-FFF2-40B4-BE49-F238E27FC236}">
                <a16:creationId xmlns:a16="http://schemas.microsoft.com/office/drawing/2014/main" id="{2A6E13C1-65B9-B92A-FFCD-EFDACF23B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599" y="3789064"/>
            <a:ext cx="3467827" cy="2050386"/>
          </a:xfrm>
          <a:prstGeom prst="rect">
            <a:avLst/>
          </a:prstGeom>
        </p:spPr>
      </p:pic>
      <p:pic>
        <p:nvPicPr>
          <p:cNvPr id="7" name="Picture 6" descr="A numb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B62605BC-1C08-1C1E-317F-83737CD5C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7002" y="5937612"/>
            <a:ext cx="3589020" cy="772321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A0EC723E-5721-D851-F0B8-F42570E1169A}"/>
              </a:ext>
            </a:extLst>
          </p:cNvPr>
          <p:cNvSpPr/>
          <p:nvPr/>
        </p:nvSpPr>
        <p:spPr>
          <a:xfrm>
            <a:off x="6799893" y="3728961"/>
            <a:ext cx="787705" cy="1335741"/>
          </a:xfrm>
          <a:custGeom>
            <a:avLst/>
            <a:gdLst>
              <a:gd name="connsiteX0" fmla="*/ 787705 w 787705"/>
              <a:gd name="connsiteY0" fmla="*/ 1335741 h 1335741"/>
              <a:gd name="connsiteX1" fmla="*/ 24446 w 787705"/>
              <a:gd name="connsiteY1" fmla="*/ 860612 h 1335741"/>
              <a:gd name="connsiteX2" fmla="*/ 173950 w 787705"/>
              <a:gd name="connsiteY2" fmla="*/ 0 h 1335741"/>
              <a:gd name="connsiteX3" fmla="*/ 173950 w 787705"/>
              <a:gd name="connsiteY3" fmla="*/ 0 h 133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705" h="1335741" fill="none" extrusionOk="0">
                <a:moveTo>
                  <a:pt x="787705" y="1335741"/>
                </a:moveTo>
                <a:cubicBezTo>
                  <a:pt x="438518" y="1227752"/>
                  <a:pt x="118180" y="1130536"/>
                  <a:pt x="24446" y="860612"/>
                </a:cubicBezTo>
                <a:cubicBezTo>
                  <a:pt x="-77846" y="637988"/>
                  <a:pt x="173950" y="0"/>
                  <a:pt x="173950" y="0"/>
                </a:cubicBezTo>
                <a:lnTo>
                  <a:pt x="173950" y="0"/>
                </a:lnTo>
              </a:path>
              <a:path w="787705" h="1335741" stroke="0" extrusionOk="0">
                <a:moveTo>
                  <a:pt x="787705" y="1335741"/>
                </a:moveTo>
                <a:cubicBezTo>
                  <a:pt x="414171" y="1182934"/>
                  <a:pt x="106150" y="1090963"/>
                  <a:pt x="24446" y="860612"/>
                </a:cubicBezTo>
                <a:cubicBezTo>
                  <a:pt x="-77845" y="637988"/>
                  <a:pt x="173949" y="0"/>
                  <a:pt x="173950" y="0"/>
                </a:cubicBezTo>
                <a:lnTo>
                  <a:pt x="173950" y="0"/>
                </a:lnTo>
              </a:path>
            </a:pathLst>
          </a:custGeom>
          <a:ln w="19050">
            <a:prstDash val="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897428 w 897428"/>
                      <a:gd name="connsiteY0" fmla="*/ 1335741 h 1335741"/>
                      <a:gd name="connsiteX1" fmla="*/ 27852 w 897428"/>
                      <a:gd name="connsiteY1" fmla="*/ 860612 h 1335741"/>
                      <a:gd name="connsiteX2" fmla="*/ 198181 w 897428"/>
                      <a:gd name="connsiteY2" fmla="*/ 0 h 1335741"/>
                      <a:gd name="connsiteX3" fmla="*/ 198181 w 897428"/>
                      <a:gd name="connsiteY3" fmla="*/ 0 h 1335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7428" h="1335741">
                        <a:moveTo>
                          <a:pt x="897428" y="1335741"/>
                        </a:moveTo>
                        <a:cubicBezTo>
                          <a:pt x="520910" y="1209488"/>
                          <a:pt x="144393" y="1083236"/>
                          <a:pt x="27852" y="860612"/>
                        </a:cubicBezTo>
                        <a:cubicBezTo>
                          <a:pt x="-88689" y="637988"/>
                          <a:pt x="198181" y="0"/>
                          <a:pt x="198181" y="0"/>
                        </a:cubicBezTo>
                        <a:lnTo>
                          <a:pt x="198181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311086E-4A1F-59B0-A4AD-2B5FD4F5E338}"/>
              </a:ext>
            </a:extLst>
          </p:cNvPr>
          <p:cNvSpPr/>
          <p:nvPr/>
        </p:nvSpPr>
        <p:spPr>
          <a:xfrm>
            <a:off x="5606366" y="5064702"/>
            <a:ext cx="1920636" cy="1423647"/>
          </a:xfrm>
          <a:custGeom>
            <a:avLst/>
            <a:gdLst>
              <a:gd name="connsiteX0" fmla="*/ 2013626 w 2013626"/>
              <a:gd name="connsiteY0" fmla="*/ 1412253 h 1412253"/>
              <a:gd name="connsiteX1" fmla="*/ 1118681 w 2013626"/>
              <a:gd name="connsiteY1" fmla="*/ 225478 h 1412253"/>
              <a:gd name="connsiteX2" fmla="*/ 0 w 2013626"/>
              <a:gd name="connsiteY2" fmla="*/ 1742 h 141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3626" h="1412253">
                <a:moveTo>
                  <a:pt x="2013626" y="1412253"/>
                </a:moveTo>
                <a:cubicBezTo>
                  <a:pt x="1733955" y="936408"/>
                  <a:pt x="1454285" y="460563"/>
                  <a:pt x="1118681" y="225478"/>
                </a:cubicBezTo>
                <a:cubicBezTo>
                  <a:pt x="783077" y="-9607"/>
                  <a:pt x="391538" y="-3933"/>
                  <a:pt x="0" y="1742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71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3060-FBB4-392F-C746-88232B1BB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7" y="289573"/>
            <a:ext cx="10515600" cy="538765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128-bit one hot </a:t>
            </a:r>
            <a:r>
              <a:rPr lang="en-US" sz="3000" dirty="0">
                <a:solidFill>
                  <a:srgbClr val="FF0000"/>
                </a:solidFill>
              </a:rPr>
              <a:t>vs</a:t>
            </a:r>
            <a:r>
              <a:rPr lang="en-US" sz="3000" dirty="0"/>
              <a:t> 7-bit binary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9AB50-76C3-8D20-8A4F-540F3E63E20A}"/>
              </a:ext>
            </a:extLst>
          </p:cNvPr>
          <p:cNvSpPr txBox="1"/>
          <p:nvPr/>
        </p:nvSpPr>
        <p:spPr>
          <a:xfrm>
            <a:off x="-9638" y="3446618"/>
            <a:ext cx="392282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1024</a:t>
            </a:r>
            <a:r>
              <a:rPr lang="en-US" sz="12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(ReLU) - </a:t>
            </a:r>
            <a:r>
              <a:rPr lang="en-US" sz="1200" b="1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512</a:t>
            </a:r>
            <a:r>
              <a:rPr lang="en-US" sz="12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(h1, ReLU) - </a:t>
            </a:r>
            <a:r>
              <a:rPr lang="en-US" sz="1200" b="1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256</a:t>
            </a:r>
            <a:r>
              <a:rPr lang="en-US" sz="12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(h2, ReLU) - out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580152-575C-C02B-6C24-1B484A53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" y="1395333"/>
            <a:ext cx="3949718" cy="193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6522B6-2E99-0900-FF21-9821D4AC1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" y="3863752"/>
            <a:ext cx="3949718" cy="271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4D9D554-B5D3-F640-67FF-6AF6D4F14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02" y="1395333"/>
            <a:ext cx="3933996" cy="194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CE30085-9C3A-A1D6-CAF0-9A8374C69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01" y="3857097"/>
            <a:ext cx="3927915" cy="27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B9C7EF4A-7417-88CB-6D30-C0F3A55CC865}"/>
              </a:ext>
            </a:extLst>
          </p:cNvPr>
          <p:cNvSpPr/>
          <p:nvPr/>
        </p:nvSpPr>
        <p:spPr>
          <a:xfrm rot="13360119" flipH="1">
            <a:off x="2439015" y="97952"/>
            <a:ext cx="517284" cy="1460772"/>
          </a:xfrm>
          <a:custGeom>
            <a:avLst/>
            <a:gdLst>
              <a:gd name="connsiteX0" fmla="*/ 517284 w 517284"/>
              <a:gd name="connsiteY0" fmla="*/ 1460772 h 1460772"/>
              <a:gd name="connsiteX1" fmla="*/ 12738 w 517284"/>
              <a:gd name="connsiteY1" fmla="*/ 761001 h 1460772"/>
              <a:gd name="connsiteX2" fmla="*/ 200873 w 517284"/>
              <a:gd name="connsiteY2" fmla="*/ 0 h 146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284" h="1460772" extrusionOk="0">
                <a:moveTo>
                  <a:pt x="517284" y="1460772"/>
                </a:moveTo>
                <a:cubicBezTo>
                  <a:pt x="281733" y="1226668"/>
                  <a:pt x="47062" y="1011373"/>
                  <a:pt x="12738" y="761001"/>
                </a:cubicBezTo>
                <a:cubicBezTo>
                  <a:pt x="-29709" y="519705"/>
                  <a:pt x="54182" y="259604"/>
                  <a:pt x="200873" y="0"/>
                </a:cubicBezTo>
              </a:path>
            </a:pathLst>
          </a:custGeom>
          <a:noFill/>
          <a:ln w="19050">
            <a:prstDash val="solid"/>
            <a:headEnd type="oval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666407 w 666407"/>
                      <a:gd name="connsiteY0" fmla="*/ 1839817 h 1839817"/>
                      <a:gd name="connsiteX1" fmla="*/ 16411 w 666407"/>
                      <a:gd name="connsiteY1" fmla="*/ 958468 h 1839817"/>
                      <a:gd name="connsiteX2" fmla="*/ 258782 w 666407"/>
                      <a:gd name="connsiteY2" fmla="*/ 0 h 1839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66407" h="1839817">
                        <a:moveTo>
                          <a:pt x="666407" y="1839817"/>
                        </a:moveTo>
                        <a:cubicBezTo>
                          <a:pt x="375377" y="1552460"/>
                          <a:pt x="84348" y="1265104"/>
                          <a:pt x="16411" y="958468"/>
                        </a:cubicBezTo>
                        <a:cubicBezTo>
                          <a:pt x="-51527" y="651832"/>
                          <a:pt x="103627" y="325916"/>
                          <a:pt x="258782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3A93A84-B286-0137-CD74-3E9639DF7030}"/>
              </a:ext>
            </a:extLst>
          </p:cNvPr>
          <p:cNvSpPr/>
          <p:nvPr/>
        </p:nvSpPr>
        <p:spPr>
          <a:xfrm rot="8476513">
            <a:off x="9259317" y="66710"/>
            <a:ext cx="605124" cy="1523254"/>
          </a:xfrm>
          <a:custGeom>
            <a:avLst/>
            <a:gdLst>
              <a:gd name="connsiteX0" fmla="*/ 605124 w 605124"/>
              <a:gd name="connsiteY0" fmla="*/ 1523254 h 1523254"/>
              <a:gd name="connsiteX1" fmla="*/ 14901 w 605124"/>
              <a:gd name="connsiteY1" fmla="*/ 793551 h 1523254"/>
              <a:gd name="connsiteX2" fmla="*/ 234984 w 605124"/>
              <a:gd name="connsiteY2" fmla="*/ 0 h 152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5124" h="1523254" extrusionOk="0">
                <a:moveTo>
                  <a:pt x="605124" y="1523254"/>
                </a:moveTo>
                <a:cubicBezTo>
                  <a:pt x="317775" y="1271102"/>
                  <a:pt x="64885" y="1051821"/>
                  <a:pt x="14901" y="793551"/>
                </a:cubicBezTo>
                <a:cubicBezTo>
                  <a:pt x="-30821" y="543038"/>
                  <a:pt x="89430" y="269986"/>
                  <a:pt x="234984" y="0"/>
                </a:cubicBezTo>
              </a:path>
            </a:pathLst>
          </a:custGeom>
          <a:noFill/>
          <a:ln w="19050">
            <a:prstDash val="solid"/>
            <a:headEnd type="oval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666407 w 666407"/>
                      <a:gd name="connsiteY0" fmla="*/ 1839817 h 1839817"/>
                      <a:gd name="connsiteX1" fmla="*/ 16411 w 666407"/>
                      <a:gd name="connsiteY1" fmla="*/ 958468 h 1839817"/>
                      <a:gd name="connsiteX2" fmla="*/ 258782 w 666407"/>
                      <a:gd name="connsiteY2" fmla="*/ 0 h 1839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66407" h="1839817">
                        <a:moveTo>
                          <a:pt x="666407" y="1839817"/>
                        </a:moveTo>
                        <a:cubicBezTo>
                          <a:pt x="375377" y="1552460"/>
                          <a:pt x="84348" y="1265104"/>
                          <a:pt x="16411" y="958468"/>
                        </a:cubicBezTo>
                        <a:cubicBezTo>
                          <a:pt x="-51527" y="651832"/>
                          <a:pt x="103627" y="325916"/>
                          <a:pt x="258782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BBA249E5-D843-B347-8262-6389E3ECA86E}"/>
              </a:ext>
            </a:extLst>
          </p:cNvPr>
          <p:cNvSpPr/>
          <p:nvPr/>
        </p:nvSpPr>
        <p:spPr>
          <a:xfrm>
            <a:off x="2269360" y="457355"/>
            <a:ext cx="211666" cy="203200"/>
          </a:xfrm>
          <a:prstGeom prst="star5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aph showing a red line&#10;&#10;Description automatically generated">
            <a:extLst>
              <a:ext uri="{FF2B5EF4-FFF2-40B4-BE49-F238E27FC236}">
                <a16:creationId xmlns:a16="http://schemas.microsoft.com/office/drawing/2014/main" id="{8A0D3BF3-B0AB-E636-A7E5-C9C6E615F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275" y="1395333"/>
            <a:ext cx="3937778" cy="1939108"/>
          </a:xfrm>
          <a:prstGeom prst="rect">
            <a:avLst/>
          </a:prstGeom>
        </p:spPr>
      </p:pic>
      <p:pic>
        <p:nvPicPr>
          <p:cNvPr id="14" name="Picture 13" descr="A graph with blue dots&#10;&#10;Description automatically generated">
            <a:extLst>
              <a:ext uri="{FF2B5EF4-FFF2-40B4-BE49-F238E27FC236}">
                <a16:creationId xmlns:a16="http://schemas.microsoft.com/office/drawing/2014/main" id="{2D70AE1A-8C12-29EF-31C3-E37881E9E6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2669" y="3863751"/>
            <a:ext cx="3922826" cy="27139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50FB0D-8ECF-CB7B-824C-6304A11D66F0}"/>
              </a:ext>
            </a:extLst>
          </p:cNvPr>
          <p:cNvSpPr txBox="1"/>
          <p:nvPr/>
        </p:nvSpPr>
        <p:spPr>
          <a:xfrm>
            <a:off x="8092533" y="3446618"/>
            <a:ext cx="410949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2048</a:t>
            </a:r>
            <a:r>
              <a:rPr lang="en-US" sz="12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(ReLU) - </a:t>
            </a:r>
            <a:r>
              <a:rPr lang="en-US" sz="1200" b="1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1024</a:t>
            </a:r>
            <a:r>
              <a:rPr lang="en-US" sz="12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(h1, ReLU) - </a:t>
            </a:r>
            <a:r>
              <a:rPr lang="en-US" sz="1200" b="1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512</a:t>
            </a:r>
            <a:r>
              <a:rPr lang="en-US" sz="12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(h2, ReLU) - 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032A76-A4B3-BFBB-85BD-3996836685D0}"/>
              </a:ext>
            </a:extLst>
          </p:cNvPr>
          <p:cNvCxnSpPr>
            <a:cxnSpLocks/>
          </p:cNvCxnSpPr>
          <p:nvPr/>
        </p:nvCxnSpPr>
        <p:spPr>
          <a:xfrm>
            <a:off x="7201693" y="794669"/>
            <a:ext cx="0" cy="600664"/>
          </a:xfrm>
          <a:prstGeom prst="straightConnector1">
            <a:avLst/>
          </a:prstGeom>
          <a:ln w="190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6BA0CB-1540-EFE9-9334-1AF3011AE560}"/>
              </a:ext>
            </a:extLst>
          </p:cNvPr>
          <p:cNvSpPr txBox="1"/>
          <p:nvPr/>
        </p:nvSpPr>
        <p:spPr>
          <a:xfrm>
            <a:off x="4083808" y="3446618"/>
            <a:ext cx="392282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1024</a:t>
            </a:r>
            <a:r>
              <a:rPr lang="en-US" sz="12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(ReLU) - </a:t>
            </a:r>
            <a:r>
              <a:rPr lang="en-US" sz="1200" b="1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512</a:t>
            </a:r>
            <a:r>
              <a:rPr lang="en-US" sz="12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(h1, ReLU) - </a:t>
            </a:r>
            <a:r>
              <a:rPr lang="en-US" sz="1200" b="1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256</a:t>
            </a:r>
            <a:r>
              <a:rPr lang="en-US" sz="12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(h2, ReLU) - 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3C6D6-9744-5531-60B3-6BDB4CEEDE9C}"/>
              </a:ext>
            </a:extLst>
          </p:cNvPr>
          <p:cNvSpPr txBox="1"/>
          <p:nvPr/>
        </p:nvSpPr>
        <p:spPr>
          <a:xfrm>
            <a:off x="5502087" y="6581001"/>
            <a:ext cx="1364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15 Train: 85 Test</a:t>
            </a:r>
          </a:p>
        </p:txBody>
      </p:sp>
    </p:spTree>
    <p:extLst>
      <p:ext uri="{BB962C8B-B14F-4D97-AF65-F5344CB8AC3E}">
        <p14:creationId xmlns:p14="http://schemas.microsoft.com/office/powerpoint/2010/main" val="1050935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2388-39FA-A249-8E29-5421BADB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0152"/>
            <a:ext cx="10515600" cy="1325563"/>
          </a:xfrm>
        </p:spPr>
        <p:txBody>
          <a:bodyPr/>
          <a:lstStyle/>
          <a:p>
            <a:r>
              <a:rPr lang="en-US" dirty="0"/>
              <a:t>7 bit binary           128 bit one-hot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E83AA-B719-0219-9DC6-59E95BD54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65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encoder-decoder ?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4106DEF-BE85-2892-98B0-E7A4B56ECA40}"/>
              </a:ext>
            </a:extLst>
          </p:cNvPr>
          <p:cNvCxnSpPr/>
          <p:nvPr/>
        </p:nvCxnSpPr>
        <p:spPr>
          <a:xfrm>
            <a:off x="4360333" y="1032934"/>
            <a:ext cx="1041400" cy="0"/>
          </a:xfrm>
          <a:prstGeom prst="straightConnector1">
            <a:avLst/>
          </a:prstGeom>
          <a:ln w="19050">
            <a:prstDash val="sysDot"/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608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3EE9-0B2F-945C-BBB4-996758C8D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0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Encoder-Decoder</a:t>
            </a:r>
            <a:br>
              <a:rPr lang="en-US" dirty="0"/>
            </a:br>
            <a:r>
              <a:rPr lang="en-US" sz="24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7 bit binary           128 bit one-hot</a:t>
            </a:r>
            <a:endParaRPr lang="en-US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11E0A-60F3-7D2D-83CF-6C6EBA314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018" y="2152372"/>
            <a:ext cx="1961155" cy="3649928"/>
          </a:xfrm>
          <a:prstGeom prst="rect">
            <a:avLst/>
          </a:prstGeom>
        </p:spPr>
      </p:pic>
      <p:sp>
        <p:nvSpPr>
          <p:cNvPr id="8" name="Right Bracket 7">
            <a:extLst>
              <a:ext uri="{FF2B5EF4-FFF2-40B4-BE49-F238E27FC236}">
                <a16:creationId xmlns:a16="http://schemas.microsoft.com/office/drawing/2014/main" id="{C846FC36-D331-3378-4A57-446BC45E5401}"/>
              </a:ext>
            </a:extLst>
          </p:cNvPr>
          <p:cNvSpPr/>
          <p:nvPr/>
        </p:nvSpPr>
        <p:spPr>
          <a:xfrm>
            <a:off x="7009225" y="2394876"/>
            <a:ext cx="136641" cy="1563538"/>
          </a:xfrm>
          <a:prstGeom prst="rightBracket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3500AF35-E462-3D13-19C3-C1E64E9097E2}"/>
              </a:ext>
            </a:extLst>
          </p:cNvPr>
          <p:cNvSpPr/>
          <p:nvPr/>
        </p:nvSpPr>
        <p:spPr>
          <a:xfrm>
            <a:off x="7009225" y="4796237"/>
            <a:ext cx="136641" cy="825566"/>
          </a:xfrm>
          <a:prstGeom prst="rightBracket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1D308-8E84-FE49-E917-1B63FEA1782C}"/>
              </a:ext>
            </a:extLst>
          </p:cNvPr>
          <p:cNvSpPr txBox="1"/>
          <p:nvPr/>
        </p:nvSpPr>
        <p:spPr>
          <a:xfrm>
            <a:off x="7281934" y="299197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Encoder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03E631-F0EB-A5FC-ECB2-AA474C537769}"/>
              </a:ext>
            </a:extLst>
          </p:cNvPr>
          <p:cNvSpPr txBox="1"/>
          <p:nvPr/>
        </p:nvSpPr>
        <p:spPr>
          <a:xfrm>
            <a:off x="7273918" y="502336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Decoder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1333B3-90C3-FB50-32C2-530F4744B578}"/>
              </a:ext>
            </a:extLst>
          </p:cNvPr>
          <p:cNvSpPr txBox="1"/>
          <p:nvPr/>
        </p:nvSpPr>
        <p:spPr>
          <a:xfrm>
            <a:off x="575733" y="2530314"/>
            <a:ext cx="2113079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[0000100]</a:t>
            </a:r>
          </a:p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7-bit representation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8454C4E-0398-9A6F-44BA-DE35709B13DD}"/>
              </a:ext>
            </a:extLst>
          </p:cNvPr>
          <p:cNvSpPr/>
          <p:nvPr/>
        </p:nvSpPr>
        <p:spPr>
          <a:xfrm>
            <a:off x="2767929" y="1715830"/>
            <a:ext cx="3132666" cy="1137649"/>
          </a:xfrm>
          <a:custGeom>
            <a:avLst/>
            <a:gdLst>
              <a:gd name="connsiteX0" fmla="*/ 0 w 3132666"/>
              <a:gd name="connsiteY0" fmla="*/ 1137649 h 1137649"/>
              <a:gd name="connsiteX1" fmla="*/ 1498600 w 3132666"/>
              <a:gd name="connsiteY1" fmla="*/ 36982 h 1137649"/>
              <a:gd name="connsiteX2" fmla="*/ 3132666 w 3132666"/>
              <a:gd name="connsiteY2" fmla="*/ 367182 h 113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2666" h="1137649">
                <a:moveTo>
                  <a:pt x="0" y="1137649"/>
                </a:moveTo>
                <a:cubicBezTo>
                  <a:pt x="488244" y="651521"/>
                  <a:pt x="976489" y="165393"/>
                  <a:pt x="1498600" y="36982"/>
                </a:cubicBezTo>
                <a:cubicBezTo>
                  <a:pt x="2020711" y="-91429"/>
                  <a:pt x="2576688" y="137876"/>
                  <a:pt x="3132666" y="36718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782E8AF-98C2-DAF7-FED3-9D30E2359675}"/>
              </a:ext>
            </a:extLst>
          </p:cNvPr>
          <p:cNvSpPr/>
          <p:nvPr/>
        </p:nvSpPr>
        <p:spPr>
          <a:xfrm flipV="1">
            <a:off x="5900595" y="5849436"/>
            <a:ext cx="2544824" cy="666846"/>
          </a:xfrm>
          <a:custGeom>
            <a:avLst/>
            <a:gdLst>
              <a:gd name="connsiteX0" fmla="*/ 0 w 3132666"/>
              <a:gd name="connsiteY0" fmla="*/ 1137649 h 1137649"/>
              <a:gd name="connsiteX1" fmla="*/ 1498600 w 3132666"/>
              <a:gd name="connsiteY1" fmla="*/ 36982 h 1137649"/>
              <a:gd name="connsiteX2" fmla="*/ 3132666 w 3132666"/>
              <a:gd name="connsiteY2" fmla="*/ 367182 h 113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2666" h="1137649">
                <a:moveTo>
                  <a:pt x="0" y="1137649"/>
                </a:moveTo>
                <a:cubicBezTo>
                  <a:pt x="488244" y="651521"/>
                  <a:pt x="976489" y="165393"/>
                  <a:pt x="1498600" y="36982"/>
                </a:cubicBezTo>
                <a:cubicBezTo>
                  <a:pt x="2020711" y="-91429"/>
                  <a:pt x="2576688" y="137876"/>
                  <a:pt x="3132666" y="36718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CD3339-E224-E8B8-14F1-DA857835A2D6}"/>
              </a:ext>
            </a:extLst>
          </p:cNvPr>
          <p:cNvSpPr txBox="1"/>
          <p:nvPr/>
        </p:nvSpPr>
        <p:spPr>
          <a:xfrm>
            <a:off x="8527777" y="5967782"/>
            <a:ext cx="3190297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[00010000…0]</a:t>
            </a:r>
          </a:p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128-bit one hot representation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3AB981-1E12-A6B5-757E-2AEBCB378D99}"/>
              </a:ext>
            </a:extLst>
          </p:cNvPr>
          <p:cNvCxnSpPr>
            <a:cxnSpLocks/>
          </p:cNvCxnSpPr>
          <p:nvPr/>
        </p:nvCxnSpPr>
        <p:spPr>
          <a:xfrm>
            <a:off x="2155412" y="1032934"/>
            <a:ext cx="795867" cy="0"/>
          </a:xfrm>
          <a:prstGeom prst="straightConnector1">
            <a:avLst/>
          </a:prstGeom>
          <a:ln w="19050">
            <a:prstDash val="solid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576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69F3-A810-4981-6CE7-B6E4220C6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786"/>
            <a:ext cx="10515600" cy="1325563"/>
          </a:xfrm>
        </p:spPr>
        <p:txBody>
          <a:bodyPr/>
          <a:lstStyle/>
          <a:p>
            <a:r>
              <a:rPr lang="en-US" dirty="0"/>
              <a:t>Thought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41D56D-5770-A1EE-F292-87FF771B9606}"/>
              </a:ext>
            </a:extLst>
          </p:cNvPr>
          <p:cNvSpPr txBox="1"/>
          <p:nvPr/>
        </p:nvSpPr>
        <p:spPr>
          <a:xfrm>
            <a:off x="3940655" y="6313200"/>
            <a:ext cx="392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All the pairs have the same sum value!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68C67B-85B0-C760-A6B0-95C8907EBBA4}"/>
              </a:ext>
            </a:extLst>
          </p:cNvPr>
          <p:cNvSpPr txBox="1"/>
          <p:nvPr/>
        </p:nvSpPr>
        <p:spPr>
          <a:xfrm>
            <a:off x="2576646" y="1567081"/>
            <a:ext cx="1672253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128-bit binary (Number 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904825-0F63-91A1-A891-77A1BE4B89B7}"/>
              </a:ext>
            </a:extLst>
          </p:cNvPr>
          <p:cNvSpPr txBox="1"/>
          <p:nvPr/>
        </p:nvSpPr>
        <p:spPr>
          <a:xfrm>
            <a:off x="2576647" y="2686282"/>
            <a:ext cx="1672253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128-bit one hot</a:t>
            </a:r>
          </a:p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(Number 2)</a:t>
            </a:r>
          </a:p>
        </p:txBody>
      </p:sp>
      <p:sp>
        <p:nvSpPr>
          <p:cNvPr id="26" name="Right Bracket 25">
            <a:extLst>
              <a:ext uri="{FF2B5EF4-FFF2-40B4-BE49-F238E27FC236}">
                <a16:creationId xmlns:a16="http://schemas.microsoft.com/office/drawing/2014/main" id="{B65D77F4-010C-5C47-97AC-D47867F6DD27}"/>
              </a:ext>
            </a:extLst>
          </p:cNvPr>
          <p:cNvSpPr/>
          <p:nvPr/>
        </p:nvSpPr>
        <p:spPr>
          <a:xfrm>
            <a:off x="4407204" y="1942015"/>
            <a:ext cx="279400" cy="1119201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724ECA-3FE6-2114-F3F1-82AEE047BD45}"/>
              </a:ext>
            </a:extLst>
          </p:cNvPr>
          <p:cNvSpPr txBox="1"/>
          <p:nvPr/>
        </p:nvSpPr>
        <p:spPr>
          <a:xfrm>
            <a:off x="5515392" y="2316950"/>
            <a:ext cx="58060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BB45B7-FBB1-0F85-71BD-5A7D9D26B63E}"/>
              </a:ext>
            </a:extLst>
          </p:cNvPr>
          <p:cNvCxnSpPr>
            <a:cxnSpLocks/>
          </p:cNvCxnSpPr>
          <p:nvPr/>
        </p:nvCxnSpPr>
        <p:spPr>
          <a:xfrm>
            <a:off x="4754337" y="2501615"/>
            <a:ext cx="685800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2092546-C0B8-C15A-C86A-9FB372B4B5FA}"/>
              </a:ext>
            </a:extLst>
          </p:cNvPr>
          <p:cNvSpPr txBox="1"/>
          <p:nvPr/>
        </p:nvSpPr>
        <p:spPr>
          <a:xfrm>
            <a:off x="6924788" y="1567081"/>
            <a:ext cx="1672253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7-bit binary (Number 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C75A01-659F-509D-BE50-2FF40C7484A0}"/>
              </a:ext>
            </a:extLst>
          </p:cNvPr>
          <p:cNvSpPr txBox="1"/>
          <p:nvPr/>
        </p:nvSpPr>
        <p:spPr>
          <a:xfrm>
            <a:off x="7040205" y="2686282"/>
            <a:ext cx="1441420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7-bit one hot</a:t>
            </a:r>
          </a:p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(Number 1)</a:t>
            </a:r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C4440F10-50BC-2043-CDA4-6264E8E7BCDF}"/>
              </a:ext>
            </a:extLst>
          </p:cNvPr>
          <p:cNvSpPr/>
          <p:nvPr/>
        </p:nvSpPr>
        <p:spPr>
          <a:xfrm>
            <a:off x="8747605" y="1942014"/>
            <a:ext cx="279400" cy="1119201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3DAC5D-2D46-AD4C-DA99-7BA81BCB0418}"/>
              </a:ext>
            </a:extLst>
          </p:cNvPr>
          <p:cNvSpPr txBox="1"/>
          <p:nvPr/>
        </p:nvSpPr>
        <p:spPr>
          <a:xfrm>
            <a:off x="9866697" y="2316948"/>
            <a:ext cx="58060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sum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7B706B-4F2C-A7E6-4252-B2B8323565FF}"/>
              </a:ext>
            </a:extLst>
          </p:cNvPr>
          <p:cNvCxnSpPr>
            <a:cxnSpLocks/>
          </p:cNvCxnSpPr>
          <p:nvPr/>
        </p:nvCxnSpPr>
        <p:spPr>
          <a:xfrm>
            <a:off x="9094738" y="2501614"/>
            <a:ext cx="685800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E8B7AC-8FD9-7A02-919E-24CC65B05BC6}"/>
              </a:ext>
            </a:extLst>
          </p:cNvPr>
          <p:cNvSpPr txBox="1"/>
          <p:nvPr/>
        </p:nvSpPr>
        <p:spPr>
          <a:xfrm>
            <a:off x="2584152" y="3900321"/>
            <a:ext cx="1672253" cy="646331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7-bit binary (Number 1)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1C5EB0-8CF3-34CF-885C-D6E68BDB4BD5}"/>
              </a:ext>
            </a:extLst>
          </p:cNvPr>
          <p:cNvSpPr txBox="1"/>
          <p:nvPr/>
        </p:nvSpPr>
        <p:spPr>
          <a:xfrm>
            <a:off x="2576647" y="5019523"/>
            <a:ext cx="1672253" cy="646331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128-bit one hot</a:t>
            </a:r>
          </a:p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(Number 2)</a:t>
            </a:r>
          </a:p>
        </p:txBody>
      </p:sp>
      <p:sp>
        <p:nvSpPr>
          <p:cNvPr id="36" name="Right Bracket 35">
            <a:extLst>
              <a:ext uri="{FF2B5EF4-FFF2-40B4-BE49-F238E27FC236}">
                <a16:creationId xmlns:a16="http://schemas.microsoft.com/office/drawing/2014/main" id="{FF990A98-53A2-8AA1-EC16-3B213716EA5D}"/>
              </a:ext>
            </a:extLst>
          </p:cNvPr>
          <p:cNvSpPr/>
          <p:nvPr/>
        </p:nvSpPr>
        <p:spPr>
          <a:xfrm>
            <a:off x="4407204" y="4275256"/>
            <a:ext cx="279400" cy="1119201"/>
          </a:xfrm>
          <a:prstGeom prst="rightBracket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B75A53-C16C-4C2B-96FD-5BC68AB5F9FE}"/>
              </a:ext>
            </a:extLst>
          </p:cNvPr>
          <p:cNvSpPr txBox="1"/>
          <p:nvPr/>
        </p:nvSpPr>
        <p:spPr>
          <a:xfrm>
            <a:off x="5515392" y="4650191"/>
            <a:ext cx="580608" cy="369332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0EC45F0-57B1-93E2-87BB-4AE570D3A7AA}"/>
              </a:ext>
            </a:extLst>
          </p:cNvPr>
          <p:cNvCxnSpPr>
            <a:cxnSpLocks/>
          </p:cNvCxnSpPr>
          <p:nvPr/>
        </p:nvCxnSpPr>
        <p:spPr>
          <a:xfrm>
            <a:off x="4754337" y="4834856"/>
            <a:ext cx="685800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D6058B7-9522-23BB-E0D8-78A0DB9E4EA2}"/>
              </a:ext>
            </a:extLst>
          </p:cNvPr>
          <p:cNvSpPr txBox="1"/>
          <p:nvPr/>
        </p:nvSpPr>
        <p:spPr>
          <a:xfrm>
            <a:off x="6924788" y="3900322"/>
            <a:ext cx="1672253" cy="646331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7-bit binary (Number 2)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B1165-1EAD-D5CA-25E3-063B1219E69E}"/>
              </a:ext>
            </a:extLst>
          </p:cNvPr>
          <p:cNvSpPr txBox="1"/>
          <p:nvPr/>
        </p:nvSpPr>
        <p:spPr>
          <a:xfrm>
            <a:off x="6924789" y="5019523"/>
            <a:ext cx="1672253" cy="646331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128-bit one hot</a:t>
            </a:r>
          </a:p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(Number 1)</a:t>
            </a:r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45B94104-8050-F6E4-BFDC-0B78459D7F7F}"/>
              </a:ext>
            </a:extLst>
          </p:cNvPr>
          <p:cNvSpPr/>
          <p:nvPr/>
        </p:nvSpPr>
        <p:spPr>
          <a:xfrm>
            <a:off x="8747605" y="4275255"/>
            <a:ext cx="279400" cy="1119201"/>
          </a:xfrm>
          <a:prstGeom prst="rightBracket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789BA0-B960-53BD-994F-4A74851BBF16}"/>
              </a:ext>
            </a:extLst>
          </p:cNvPr>
          <p:cNvSpPr txBox="1"/>
          <p:nvPr/>
        </p:nvSpPr>
        <p:spPr>
          <a:xfrm>
            <a:off x="9855793" y="4650190"/>
            <a:ext cx="580608" cy="369332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sum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F81D622-F88C-4F61-9546-D20007441E15}"/>
              </a:ext>
            </a:extLst>
          </p:cNvPr>
          <p:cNvCxnSpPr>
            <a:cxnSpLocks/>
          </p:cNvCxnSpPr>
          <p:nvPr/>
        </p:nvCxnSpPr>
        <p:spPr>
          <a:xfrm>
            <a:off x="9094738" y="4834855"/>
            <a:ext cx="685800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982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6740-4EEF-7180-B7B5-DE136BB8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2" y="11287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What’s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E9A7E-1CC4-EA05-03B5-18B950D29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41" y="1209310"/>
            <a:ext cx="10515599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Less data to train? 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Overfits training set and hence poor performance on testing set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3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To do:</a:t>
            </a:r>
            <a:br>
              <a:rPr lang="en-US" sz="18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</a:br>
            <a:r>
              <a:rPr lang="en-US" sz="18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Re-try inserting the encoder-decoder (7 to 128) block in the 5-sum problem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18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Thought: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DDC6D-AE27-FE7E-B900-B4560DF41AF7}"/>
              </a:ext>
            </a:extLst>
          </p:cNvPr>
          <p:cNvSpPr txBox="1"/>
          <p:nvPr/>
        </p:nvSpPr>
        <p:spPr>
          <a:xfrm>
            <a:off x="2910484" y="4752093"/>
            <a:ext cx="16722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7-bit binary (Number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FB472-3A5F-8706-5200-4E4A47CD3ACF}"/>
              </a:ext>
            </a:extLst>
          </p:cNvPr>
          <p:cNvSpPr txBox="1"/>
          <p:nvPr/>
        </p:nvSpPr>
        <p:spPr>
          <a:xfrm>
            <a:off x="2910485" y="5871294"/>
            <a:ext cx="16722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128-bit one hot</a:t>
            </a:r>
          </a:p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(Number 2)</a:t>
            </a: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B216BF0A-8118-ED27-92E7-EEED9E0D357B}"/>
              </a:ext>
            </a:extLst>
          </p:cNvPr>
          <p:cNvSpPr/>
          <p:nvPr/>
        </p:nvSpPr>
        <p:spPr>
          <a:xfrm>
            <a:off x="4741042" y="4936759"/>
            <a:ext cx="279400" cy="1119201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7B97C-07DB-46C5-AE4E-3185FF1EF7E1}"/>
              </a:ext>
            </a:extLst>
          </p:cNvPr>
          <p:cNvSpPr txBox="1"/>
          <p:nvPr/>
        </p:nvSpPr>
        <p:spPr>
          <a:xfrm>
            <a:off x="5849230" y="5311694"/>
            <a:ext cx="5806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829905-89F1-CE33-F788-29B5DE45AE90}"/>
              </a:ext>
            </a:extLst>
          </p:cNvPr>
          <p:cNvCxnSpPr>
            <a:cxnSpLocks/>
          </p:cNvCxnSpPr>
          <p:nvPr/>
        </p:nvCxnSpPr>
        <p:spPr>
          <a:xfrm>
            <a:off x="5088175" y="5496359"/>
            <a:ext cx="685800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B9942E1-0574-69F5-F8C2-8328429D4FFE}"/>
              </a:ext>
            </a:extLst>
          </p:cNvPr>
          <p:cNvSpPr txBox="1"/>
          <p:nvPr/>
        </p:nvSpPr>
        <p:spPr>
          <a:xfrm>
            <a:off x="11061428" y="4996905"/>
            <a:ext cx="546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FD7642-583D-AA25-5447-605AC4DBA276}"/>
              </a:ext>
            </a:extLst>
          </p:cNvPr>
          <p:cNvSpPr txBox="1"/>
          <p:nvPr/>
        </p:nvSpPr>
        <p:spPr>
          <a:xfrm>
            <a:off x="7258626" y="4752093"/>
            <a:ext cx="16722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7-bit binary (Number 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C73A8B-0133-E98C-BAAF-D09BC5D1F657}"/>
              </a:ext>
            </a:extLst>
          </p:cNvPr>
          <p:cNvSpPr txBox="1"/>
          <p:nvPr/>
        </p:nvSpPr>
        <p:spPr>
          <a:xfrm>
            <a:off x="7258627" y="5871294"/>
            <a:ext cx="16722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128-bit one hot</a:t>
            </a:r>
          </a:p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(Number 1)</a:t>
            </a:r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2C55FE0B-117C-C374-25FD-D466A977A2EB}"/>
              </a:ext>
            </a:extLst>
          </p:cNvPr>
          <p:cNvSpPr/>
          <p:nvPr/>
        </p:nvSpPr>
        <p:spPr>
          <a:xfrm>
            <a:off x="9089184" y="4936759"/>
            <a:ext cx="279400" cy="1119201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301958-21B5-0DFC-E9E4-841F77965635}"/>
              </a:ext>
            </a:extLst>
          </p:cNvPr>
          <p:cNvSpPr txBox="1"/>
          <p:nvPr/>
        </p:nvSpPr>
        <p:spPr>
          <a:xfrm>
            <a:off x="10197372" y="5311694"/>
            <a:ext cx="5806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97820C-1F2E-B7FB-BFA6-9A0D0CB414D0}"/>
              </a:ext>
            </a:extLst>
          </p:cNvPr>
          <p:cNvCxnSpPr>
            <a:cxnSpLocks/>
          </p:cNvCxnSpPr>
          <p:nvPr/>
        </p:nvCxnSpPr>
        <p:spPr>
          <a:xfrm>
            <a:off x="9436317" y="5496359"/>
            <a:ext cx="685800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156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38C9-1C15-FDE4-FEB8-7EEF5EE0E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128-bit one hot to 7-bit binary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AE0EE6-CF24-8F07-6F84-D0ADB7605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872" y="1725382"/>
            <a:ext cx="2056910" cy="28232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6F0C32-7D18-5EB7-12E5-459B02D7960F}"/>
              </a:ext>
            </a:extLst>
          </p:cNvPr>
          <p:cNvSpPr txBox="1"/>
          <p:nvPr/>
        </p:nvSpPr>
        <p:spPr>
          <a:xfrm>
            <a:off x="1037999" y="4875355"/>
            <a:ext cx="3186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Batch size = 1   </a:t>
            </a:r>
          </a:p>
          <a:p>
            <a:r>
              <a:rPr lang="en-US" sz="1400" dirty="0">
                <a:solidFill>
                  <a:srgbClr val="C00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Step LR decay (initial LR = 1.0e-4)    </a:t>
            </a:r>
          </a:p>
          <a:p>
            <a:r>
              <a:rPr lang="en-US" sz="1400" dirty="0">
                <a:solidFill>
                  <a:srgbClr val="C00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Decay = 0.4</a:t>
            </a:r>
          </a:p>
          <a:p>
            <a:r>
              <a:rPr lang="en-US" sz="1400" dirty="0">
                <a:solidFill>
                  <a:srgbClr val="C00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Split = 80-20</a:t>
            </a:r>
          </a:p>
          <a:p>
            <a:r>
              <a:rPr lang="en-US" sz="1400" dirty="0">
                <a:solidFill>
                  <a:srgbClr val="C00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Loss function = BCE</a:t>
            </a:r>
          </a:p>
          <a:p>
            <a:endParaRPr lang="en-US" sz="1400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Test Loss = 1.0261</a:t>
            </a:r>
          </a:p>
          <a:p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Training Loss = 2.42e-6</a:t>
            </a:r>
          </a:p>
        </p:txBody>
      </p:sp>
      <p:pic>
        <p:nvPicPr>
          <p:cNvPr id="21" name="Picture 20" descr="A graph with a blue line&#10;&#10;Description automatically generated">
            <a:extLst>
              <a:ext uri="{FF2B5EF4-FFF2-40B4-BE49-F238E27FC236}">
                <a16:creationId xmlns:a16="http://schemas.microsoft.com/office/drawing/2014/main" id="{9031F5E4-9508-BBC5-43D9-60E9B7CD3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57" y="1105720"/>
            <a:ext cx="4361896" cy="2146155"/>
          </a:xfrm>
          <a:prstGeom prst="rect">
            <a:avLst/>
          </a:prstGeom>
        </p:spPr>
      </p:pic>
      <p:pic>
        <p:nvPicPr>
          <p:cNvPr id="23" name="Picture 22" descr="A table of numbers&#10;&#10;Description automatically generated">
            <a:extLst>
              <a:ext uri="{FF2B5EF4-FFF2-40B4-BE49-F238E27FC236}">
                <a16:creationId xmlns:a16="http://schemas.microsoft.com/office/drawing/2014/main" id="{86826BFB-DB29-388B-2569-B9F75A3D7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053" y="3328073"/>
            <a:ext cx="7316704" cy="351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32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976C-D34F-910E-ECF8-8CAD3D1B2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26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Autoencoder 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1F34E1-2EE6-A944-3B29-4E62B0108850}"/>
              </a:ext>
            </a:extLst>
          </p:cNvPr>
          <p:cNvSpPr txBox="1"/>
          <p:nvPr/>
        </p:nvSpPr>
        <p:spPr>
          <a:xfrm>
            <a:off x="838200" y="2379357"/>
            <a:ext cx="3502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Batch size = 1   </a:t>
            </a:r>
          </a:p>
          <a:p>
            <a:r>
              <a:rPr lang="en-US" sz="1400" dirty="0">
                <a:solidFill>
                  <a:srgbClr val="C00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Step LR decay (initial LR = 1.0e-4)    </a:t>
            </a:r>
          </a:p>
          <a:p>
            <a:r>
              <a:rPr lang="en-US" sz="1400" dirty="0">
                <a:solidFill>
                  <a:srgbClr val="C00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Decay = 0.5</a:t>
            </a:r>
          </a:p>
          <a:p>
            <a:r>
              <a:rPr lang="en-US" sz="1400" dirty="0">
                <a:solidFill>
                  <a:srgbClr val="C00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Split = 80-20</a:t>
            </a:r>
          </a:p>
          <a:p>
            <a:r>
              <a:rPr lang="en-US" sz="1400" dirty="0">
                <a:solidFill>
                  <a:srgbClr val="C00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Loss function = BCE</a:t>
            </a:r>
            <a:endParaRPr lang="en-US" sz="1400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endParaRPr lang="en-US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6AA740-B1E6-64E6-5DEF-8413CD957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896" y="1547108"/>
            <a:ext cx="2010104" cy="50186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A2891B-4C24-69C4-65CF-AF6C874AED9C}"/>
              </a:ext>
            </a:extLst>
          </p:cNvPr>
          <p:cNvSpPr txBox="1"/>
          <p:nvPr/>
        </p:nvSpPr>
        <p:spPr>
          <a:xfrm>
            <a:off x="838200" y="4165713"/>
            <a:ext cx="2460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Encoder Loss = 0.2818</a:t>
            </a:r>
          </a:p>
          <a:p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Test Loss = 0.1209</a:t>
            </a:r>
          </a:p>
          <a:p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Training Loss = 0.0803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D0739-A36E-1513-40B7-4085E2CE6ECA}"/>
              </a:ext>
            </a:extLst>
          </p:cNvPr>
          <p:cNvSpPr txBox="1"/>
          <p:nvPr/>
        </p:nvSpPr>
        <p:spPr>
          <a:xfrm>
            <a:off x="6319156" y="1660007"/>
            <a:ext cx="2622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Input 128-bit representation (</a:t>
            </a:r>
            <a:r>
              <a:rPr lang="en-US" sz="1400" b="1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X</a:t>
            </a:r>
            <a:r>
              <a:rPr lang="en-US" sz="14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B6CA2E-AF84-D5ED-72EF-1797B3BFC260}"/>
              </a:ext>
            </a:extLst>
          </p:cNvPr>
          <p:cNvSpPr txBox="1"/>
          <p:nvPr/>
        </p:nvSpPr>
        <p:spPr>
          <a:xfrm>
            <a:off x="6319155" y="3841009"/>
            <a:ext cx="4910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128-bit one-hot encoded into 7-bit latent representation (</a:t>
            </a:r>
            <a:r>
              <a:rPr lang="en-US" sz="1400" b="1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y1</a:t>
            </a:r>
            <a:r>
              <a:rPr lang="en-US" sz="14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)</a:t>
            </a:r>
          </a:p>
          <a:p>
            <a:endParaRPr lang="en-US" sz="1400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7F171-2F80-5CF3-199C-D6B75D547412}"/>
              </a:ext>
            </a:extLst>
          </p:cNvPr>
          <p:cNvSpPr txBox="1"/>
          <p:nvPr/>
        </p:nvSpPr>
        <p:spPr>
          <a:xfrm>
            <a:off x="6245583" y="6218138"/>
            <a:ext cx="5946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Using the 7-bit latent representation, reconstruct 128-bit representation (</a:t>
            </a:r>
            <a:r>
              <a:rPr lang="en-US" sz="1400" b="1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X1</a:t>
            </a:r>
            <a:r>
              <a:rPr lang="en-US" sz="14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FC2346-1EC8-068A-C940-9780ADD674B7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7630573" y="1967784"/>
            <a:ext cx="0" cy="1827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FE3FC8-D3E7-3FE1-55F7-23657B352D76}"/>
              </a:ext>
            </a:extLst>
          </p:cNvPr>
          <p:cNvCxnSpPr>
            <a:cxnSpLocks/>
          </p:cNvCxnSpPr>
          <p:nvPr/>
        </p:nvCxnSpPr>
        <p:spPr>
          <a:xfrm>
            <a:off x="7630573" y="4533506"/>
            <a:ext cx="0" cy="1684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ED1F6E-90CA-898F-6F90-304991F96F78}"/>
              </a:ext>
            </a:extLst>
          </p:cNvPr>
          <p:cNvSpPr txBox="1"/>
          <p:nvPr/>
        </p:nvSpPr>
        <p:spPr>
          <a:xfrm>
            <a:off x="6319155" y="4151993"/>
            <a:ext cx="4743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Compute encoder loss (with ground 7-bit representation) (</a:t>
            </a:r>
            <a:r>
              <a:rPr lang="en-US" sz="1400" b="1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y</a:t>
            </a:r>
            <a:r>
              <a:rPr lang="en-US" sz="14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)</a:t>
            </a:r>
          </a:p>
          <a:p>
            <a:endParaRPr lang="en-US" sz="140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2F604293-6F9F-A103-DA3C-4E0082E4E933}"/>
              </a:ext>
            </a:extLst>
          </p:cNvPr>
          <p:cNvSpPr/>
          <p:nvPr/>
        </p:nvSpPr>
        <p:spPr>
          <a:xfrm>
            <a:off x="11040536" y="3998104"/>
            <a:ext cx="126998" cy="307777"/>
          </a:xfrm>
          <a:custGeom>
            <a:avLst/>
            <a:gdLst>
              <a:gd name="connsiteX0" fmla="*/ 16933 w 313305"/>
              <a:gd name="connsiteY0" fmla="*/ 0 h 448734"/>
              <a:gd name="connsiteX1" fmla="*/ 313266 w 313305"/>
              <a:gd name="connsiteY1" fmla="*/ 237067 h 448734"/>
              <a:gd name="connsiteX2" fmla="*/ 0 w 313305"/>
              <a:gd name="connsiteY2" fmla="*/ 448734 h 44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305" h="448734">
                <a:moveTo>
                  <a:pt x="16933" y="0"/>
                </a:moveTo>
                <a:cubicBezTo>
                  <a:pt x="166510" y="81139"/>
                  <a:pt x="316088" y="162278"/>
                  <a:pt x="313266" y="237067"/>
                </a:cubicBezTo>
                <a:cubicBezTo>
                  <a:pt x="310444" y="311856"/>
                  <a:pt x="155222" y="380295"/>
                  <a:pt x="0" y="44873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86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with a red line&#10;&#10;Description automatically generated">
            <a:extLst>
              <a:ext uri="{FF2B5EF4-FFF2-40B4-BE49-F238E27FC236}">
                <a16:creationId xmlns:a16="http://schemas.microsoft.com/office/drawing/2014/main" id="{0DC2FE6E-9F75-816A-2F92-AC1AEA9E0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440" y="279666"/>
            <a:ext cx="5469119" cy="2704661"/>
          </a:xfrm>
        </p:spPr>
      </p:pic>
      <p:pic>
        <p:nvPicPr>
          <p:cNvPr id="12" name="Picture 11" descr="A table of numbers&#10;&#10;Description automatically generated">
            <a:extLst>
              <a:ext uri="{FF2B5EF4-FFF2-40B4-BE49-F238E27FC236}">
                <a16:creationId xmlns:a16="http://schemas.microsoft.com/office/drawing/2014/main" id="{23395241-E8A4-EDE1-A849-846B0AE4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62" y="3073401"/>
            <a:ext cx="7749275" cy="370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13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371B0-3EB1-924D-C380-7486C2B32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934"/>
            <a:ext cx="10515600" cy="1325563"/>
          </a:xfrm>
        </p:spPr>
        <p:txBody>
          <a:bodyPr/>
          <a:lstStyle/>
          <a:p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Back to summation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BFCD0-E1D9-6A19-74A8-033AC6706F86}"/>
              </a:ext>
            </a:extLst>
          </p:cNvPr>
          <p:cNvSpPr txBox="1"/>
          <p:nvPr/>
        </p:nvSpPr>
        <p:spPr>
          <a:xfrm>
            <a:off x="838200" y="1734102"/>
            <a:ext cx="55787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128-bit one hot performs good with linear regression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What if we transform 7-bit to 128-bit and proceed?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6BED53-3780-25E5-EDA0-49682E487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2463" y="2897405"/>
            <a:ext cx="9169015" cy="3522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89473D-A242-68B4-0842-E1ECCE52F1AE}"/>
              </a:ext>
            </a:extLst>
          </p:cNvPr>
          <p:cNvSpPr txBox="1"/>
          <p:nvPr/>
        </p:nvSpPr>
        <p:spPr>
          <a:xfrm>
            <a:off x="8111067" y="3522134"/>
            <a:ext cx="95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0C7978-56ED-E94B-78C4-6C7804BBB8B8}"/>
              </a:ext>
            </a:extLst>
          </p:cNvPr>
          <p:cNvSpPr txBox="1"/>
          <p:nvPr/>
        </p:nvSpPr>
        <p:spPr>
          <a:xfrm>
            <a:off x="8127737" y="4473926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673745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3060-FBB4-392F-C746-88232B1BB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7" y="289573"/>
            <a:ext cx="10515600" cy="538765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128-bit one hot </a:t>
            </a:r>
            <a:r>
              <a:rPr lang="en-US" sz="3000" dirty="0">
                <a:solidFill>
                  <a:srgbClr val="FF0000"/>
                </a:solidFill>
              </a:rPr>
              <a:t>vs</a:t>
            </a:r>
            <a:r>
              <a:rPr lang="en-US" sz="3000" dirty="0"/>
              <a:t> 7-bit binary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9AB50-76C3-8D20-8A4F-540F3E63E20A}"/>
              </a:ext>
            </a:extLst>
          </p:cNvPr>
          <p:cNvSpPr txBox="1"/>
          <p:nvPr/>
        </p:nvSpPr>
        <p:spPr>
          <a:xfrm>
            <a:off x="-9638" y="3446618"/>
            <a:ext cx="392282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1024</a:t>
            </a:r>
            <a:r>
              <a:rPr lang="en-US" sz="12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(ReLU) - </a:t>
            </a:r>
            <a:r>
              <a:rPr lang="en-US" sz="1200" b="1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512</a:t>
            </a:r>
            <a:r>
              <a:rPr lang="en-US" sz="12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(h1, ReLU) - </a:t>
            </a:r>
            <a:r>
              <a:rPr lang="en-US" sz="1200" b="1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256</a:t>
            </a:r>
            <a:r>
              <a:rPr lang="en-US" sz="12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(h2, ReLU) - out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580152-575C-C02B-6C24-1B484A53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" y="1395333"/>
            <a:ext cx="3949718" cy="193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6522B6-2E99-0900-FF21-9821D4AC1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" y="3863752"/>
            <a:ext cx="3949718" cy="271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4D9D554-B5D3-F640-67FF-6AF6D4F14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02" y="1395333"/>
            <a:ext cx="3933996" cy="194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CE30085-9C3A-A1D6-CAF0-9A8374C69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01" y="3857097"/>
            <a:ext cx="3927915" cy="27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B9C7EF4A-7417-88CB-6D30-C0F3A55CC865}"/>
              </a:ext>
            </a:extLst>
          </p:cNvPr>
          <p:cNvSpPr/>
          <p:nvPr/>
        </p:nvSpPr>
        <p:spPr>
          <a:xfrm rot="13360119" flipH="1">
            <a:off x="2419242" y="148576"/>
            <a:ext cx="556817" cy="1417866"/>
          </a:xfrm>
          <a:custGeom>
            <a:avLst/>
            <a:gdLst>
              <a:gd name="connsiteX0" fmla="*/ 556817 w 556817"/>
              <a:gd name="connsiteY0" fmla="*/ 1417866 h 1417866"/>
              <a:gd name="connsiteX1" fmla="*/ 13712 w 556817"/>
              <a:gd name="connsiteY1" fmla="*/ 738649 h 1417866"/>
              <a:gd name="connsiteX2" fmla="*/ 216225 w 556817"/>
              <a:gd name="connsiteY2" fmla="*/ 0 h 141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6817" h="1417866" extrusionOk="0">
                <a:moveTo>
                  <a:pt x="556817" y="1417866"/>
                </a:moveTo>
                <a:cubicBezTo>
                  <a:pt x="278366" y="1174650"/>
                  <a:pt x="35822" y="987966"/>
                  <a:pt x="13712" y="738649"/>
                </a:cubicBezTo>
                <a:cubicBezTo>
                  <a:pt x="-26008" y="505927"/>
                  <a:pt x="78076" y="251440"/>
                  <a:pt x="216225" y="0"/>
                </a:cubicBezTo>
              </a:path>
            </a:pathLst>
          </a:custGeom>
          <a:noFill/>
          <a:ln w="19050">
            <a:prstDash val="solid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666407 w 666407"/>
                      <a:gd name="connsiteY0" fmla="*/ 1839817 h 1839817"/>
                      <a:gd name="connsiteX1" fmla="*/ 16411 w 666407"/>
                      <a:gd name="connsiteY1" fmla="*/ 958468 h 1839817"/>
                      <a:gd name="connsiteX2" fmla="*/ 258782 w 666407"/>
                      <a:gd name="connsiteY2" fmla="*/ 0 h 1839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66407" h="1839817">
                        <a:moveTo>
                          <a:pt x="666407" y="1839817"/>
                        </a:moveTo>
                        <a:cubicBezTo>
                          <a:pt x="375377" y="1552460"/>
                          <a:pt x="84348" y="1265104"/>
                          <a:pt x="16411" y="958468"/>
                        </a:cubicBezTo>
                        <a:cubicBezTo>
                          <a:pt x="-51527" y="651832"/>
                          <a:pt x="103627" y="325916"/>
                          <a:pt x="258782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3A93A84-B286-0137-CD74-3E9639DF7030}"/>
              </a:ext>
            </a:extLst>
          </p:cNvPr>
          <p:cNvSpPr/>
          <p:nvPr/>
        </p:nvSpPr>
        <p:spPr>
          <a:xfrm rot="8094025">
            <a:off x="9264683" y="187844"/>
            <a:ext cx="516467" cy="1339330"/>
          </a:xfrm>
          <a:custGeom>
            <a:avLst/>
            <a:gdLst>
              <a:gd name="connsiteX0" fmla="*/ 516467 w 516467"/>
              <a:gd name="connsiteY0" fmla="*/ 1339330 h 1339330"/>
              <a:gd name="connsiteX1" fmla="*/ 12718 w 516467"/>
              <a:gd name="connsiteY1" fmla="*/ 697735 h 1339330"/>
              <a:gd name="connsiteX2" fmla="*/ 200556 w 516467"/>
              <a:gd name="connsiteY2" fmla="*/ 0 h 1339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6467" h="1339330" extrusionOk="0">
                <a:moveTo>
                  <a:pt x="516467" y="1339330"/>
                </a:moveTo>
                <a:cubicBezTo>
                  <a:pt x="258280" y="1110010"/>
                  <a:pt x="56935" y="924122"/>
                  <a:pt x="12718" y="697735"/>
                </a:cubicBezTo>
                <a:cubicBezTo>
                  <a:pt x="-13735" y="480028"/>
                  <a:pt x="33589" y="238742"/>
                  <a:pt x="200556" y="0"/>
                </a:cubicBezTo>
              </a:path>
            </a:pathLst>
          </a:custGeom>
          <a:noFill/>
          <a:ln w="19050">
            <a:prstDash val="solid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666407 w 666407"/>
                      <a:gd name="connsiteY0" fmla="*/ 1839817 h 1839817"/>
                      <a:gd name="connsiteX1" fmla="*/ 16411 w 666407"/>
                      <a:gd name="connsiteY1" fmla="*/ 958468 h 1839817"/>
                      <a:gd name="connsiteX2" fmla="*/ 258782 w 666407"/>
                      <a:gd name="connsiteY2" fmla="*/ 0 h 1839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66407" h="1839817">
                        <a:moveTo>
                          <a:pt x="666407" y="1839817"/>
                        </a:moveTo>
                        <a:cubicBezTo>
                          <a:pt x="375377" y="1552460"/>
                          <a:pt x="84348" y="1265104"/>
                          <a:pt x="16411" y="958468"/>
                        </a:cubicBezTo>
                        <a:cubicBezTo>
                          <a:pt x="-51527" y="651832"/>
                          <a:pt x="103627" y="325916"/>
                          <a:pt x="258782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aph showing a red line&#10;&#10;Description automatically generated">
            <a:extLst>
              <a:ext uri="{FF2B5EF4-FFF2-40B4-BE49-F238E27FC236}">
                <a16:creationId xmlns:a16="http://schemas.microsoft.com/office/drawing/2014/main" id="{8A0D3BF3-B0AB-E636-A7E5-C9C6E615F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275" y="1395333"/>
            <a:ext cx="3937778" cy="1939108"/>
          </a:xfrm>
          <a:prstGeom prst="rect">
            <a:avLst/>
          </a:prstGeom>
        </p:spPr>
      </p:pic>
      <p:pic>
        <p:nvPicPr>
          <p:cNvPr id="14" name="Picture 13" descr="A graph with blue dots&#10;&#10;Description automatically generated">
            <a:extLst>
              <a:ext uri="{FF2B5EF4-FFF2-40B4-BE49-F238E27FC236}">
                <a16:creationId xmlns:a16="http://schemas.microsoft.com/office/drawing/2014/main" id="{2D70AE1A-8C12-29EF-31C3-E37881E9E6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2669" y="3863751"/>
            <a:ext cx="3922826" cy="27139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50FB0D-8ECF-CB7B-824C-6304A11D66F0}"/>
              </a:ext>
            </a:extLst>
          </p:cNvPr>
          <p:cNvSpPr txBox="1"/>
          <p:nvPr/>
        </p:nvSpPr>
        <p:spPr>
          <a:xfrm>
            <a:off x="8092533" y="3446618"/>
            <a:ext cx="410949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2048</a:t>
            </a:r>
            <a:r>
              <a:rPr lang="en-US" sz="12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(ReLU) - </a:t>
            </a:r>
            <a:r>
              <a:rPr lang="en-US" sz="1200" b="1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1024</a:t>
            </a:r>
            <a:r>
              <a:rPr lang="en-US" sz="12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(h1, ReLU) - </a:t>
            </a:r>
            <a:r>
              <a:rPr lang="en-US" sz="1200" b="1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512</a:t>
            </a:r>
            <a:r>
              <a:rPr lang="en-US" sz="12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(h2, ReLU) - 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032A76-A4B3-BFBB-85BD-3996836685D0}"/>
              </a:ext>
            </a:extLst>
          </p:cNvPr>
          <p:cNvCxnSpPr>
            <a:cxnSpLocks/>
          </p:cNvCxnSpPr>
          <p:nvPr/>
        </p:nvCxnSpPr>
        <p:spPr>
          <a:xfrm>
            <a:off x="7201693" y="794669"/>
            <a:ext cx="0" cy="60066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6BA0CB-1540-EFE9-9334-1AF3011AE560}"/>
              </a:ext>
            </a:extLst>
          </p:cNvPr>
          <p:cNvSpPr txBox="1"/>
          <p:nvPr/>
        </p:nvSpPr>
        <p:spPr>
          <a:xfrm>
            <a:off x="4083808" y="3446618"/>
            <a:ext cx="392282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1024</a:t>
            </a:r>
            <a:r>
              <a:rPr lang="en-US" sz="12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(ReLU) - </a:t>
            </a:r>
            <a:r>
              <a:rPr lang="en-US" sz="1200" b="1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512</a:t>
            </a:r>
            <a:r>
              <a:rPr lang="en-US" sz="12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(h1, ReLU) - </a:t>
            </a:r>
            <a:r>
              <a:rPr lang="en-US" sz="1200" b="1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256</a:t>
            </a:r>
            <a:r>
              <a:rPr lang="en-US" sz="1200" dirty="0">
                <a:solidFill>
                  <a:srgbClr val="C0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(h2, ReLU) - 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3C6D6-9744-5531-60B3-6BDB4CEEDE9C}"/>
              </a:ext>
            </a:extLst>
          </p:cNvPr>
          <p:cNvSpPr txBox="1"/>
          <p:nvPr/>
        </p:nvSpPr>
        <p:spPr>
          <a:xfrm>
            <a:off x="5502087" y="6581001"/>
            <a:ext cx="1364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15 Train: 85 Test</a:t>
            </a:r>
          </a:p>
        </p:txBody>
      </p:sp>
    </p:spTree>
    <p:extLst>
      <p:ext uri="{BB962C8B-B14F-4D97-AF65-F5344CB8AC3E}">
        <p14:creationId xmlns:p14="http://schemas.microsoft.com/office/powerpoint/2010/main" val="1618551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D2B8565-07FD-A898-98D9-0AF55E456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15" y="187286"/>
            <a:ext cx="49077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F857375-B539-AE6C-4660-770DDB12B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147" y="187286"/>
            <a:ext cx="494823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table with numbers and a few black text&#10;&#10;Description automatically generated">
            <a:extLst>
              <a:ext uri="{FF2B5EF4-FFF2-40B4-BE49-F238E27FC236}">
                <a16:creationId xmlns:a16="http://schemas.microsoft.com/office/drawing/2014/main" id="{3A0A44D5-B2E0-F148-AFD2-B4F22FD19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712" y="4094755"/>
            <a:ext cx="4107562" cy="2416213"/>
          </a:xfrm>
          <a:prstGeom prst="rect">
            <a:avLst/>
          </a:prstGeom>
        </p:spPr>
      </p:pic>
      <p:pic>
        <p:nvPicPr>
          <p:cNvPr id="7" name="Picture 6" descr="A close up of numbers&#10;&#10;Description automatically generated">
            <a:extLst>
              <a:ext uri="{FF2B5EF4-FFF2-40B4-BE49-F238E27FC236}">
                <a16:creationId xmlns:a16="http://schemas.microsoft.com/office/drawing/2014/main" id="{02FCD971-C9ED-121A-5FF3-FE2F26722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459" y="5046994"/>
            <a:ext cx="4423509" cy="942562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7E5CB7E-B917-1E95-48D6-3A113035C183}"/>
              </a:ext>
            </a:extLst>
          </p:cNvPr>
          <p:cNvSpPr/>
          <p:nvPr/>
        </p:nvSpPr>
        <p:spPr>
          <a:xfrm>
            <a:off x="369179" y="3624549"/>
            <a:ext cx="666407" cy="1839817"/>
          </a:xfrm>
          <a:custGeom>
            <a:avLst/>
            <a:gdLst>
              <a:gd name="connsiteX0" fmla="*/ 666407 w 666407"/>
              <a:gd name="connsiteY0" fmla="*/ 1839817 h 1839817"/>
              <a:gd name="connsiteX1" fmla="*/ 16411 w 666407"/>
              <a:gd name="connsiteY1" fmla="*/ 958468 h 1839817"/>
              <a:gd name="connsiteX2" fmla="*/ 258782 w 666407"/>
              <a:gd name="connsiteY2" fmla="*/ 0 h 183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407" h="1839817">
                <a:moveTo>
                  <a:pt x="666407" y="1839817"/>
                </a:moveTo>
                <a:cubicBezTo>
                  <a:pt x="375377" y="1552460"/>
                  <a:pt x="84348" y="1265104"/>
                  <a:pt x="16411" y="958468"/>
                </a:cubicBezTo>
                <a:cubicBezTo>
                  <a:pt x="-51527" y="651832"/>
                  <a:pt x="103627" y="325916"/>
                  <a:pt x="258782" y="0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47AFD7E-C8C1-2C78-FA17-E8A9290D22BF}"/>
              </a:ext>
            </a:extLst>
          </p:cNvPr>
          <p:cNvSpPr/>
          <p:nvPr/>
        </p:nvSpPr>
        <p:spPr>
          <a:xfrm rot="415428">
            <a:off x="6189914" y="3624550"/>
            <a:ext cx="697545" cy="1839816"/>
          </a:xfrm>
          <a:custGeom>
            <a:avLst/>
            <a:gdLst>
              <a:gd name="connsiteX0" fmla="*/ 666407 w 666407"/>
              <a:gd name="connsiteY0" fmla="*/ 1839817 h 1839817"/>
              <a:gd name="connsiteX1" fmla="*/ 16411 w 666407"/>
              <a:gd name="connsiteY1" fmla="*/ 958468 h 1839817"/>
              <a:gd name="connsiteX2" fmla="*/ 258782 w 666407"/>
              <a:gd name="connsiteY2" fmla="*/ 0 h 183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407" h="1839817">
                <a:moveTo>
                  <a:pt x="666407" y="1839817"/>
                </a:moveTo>
                <a:cubicBezTo>
                  <a:pt x="375377" y="1552460"/>
                  <a:pt x="84348" y="1265104"/>
                  <a:pt x="16411" y="958468"/>
                </a:cubicBezTo>
                <a:cubicBezTo>
                  <a:pt x="-51527" y="651832"/>
                  <a:pt x="103627" y="325916"/>
                  <a:pt x="258782" y="0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059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565D9-C597-E2F1-BED9-5FADD62B9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682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5-sum problem (7-bit binary</a:t>
            </a:r>
            <a:r>
              <a:rPr lang="en-US" baseline="30000" dirty="0">
                <a:solidFill>
                  <a:srgbClr val="FF0000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new</a:t>
            </a:r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)</a:t>
            </a:r>
          </a:p>
        </p:txBody>
      </p:sp>
      <p:pic>
        <p:nvPicPr>
          <p:cNvPr id="8" name="Picture 7" descr="A graph showing a loss of a loss&#10;&#10;Description automatically generated with medium confidence">
            <a:extLst>
              <a:ext uri="{FF2B5EF4-FFF2-40B4-BE49-F238E27FC236}">
                <a16:creationId xmlns:a16="http://schemas.microsoft.com/office/drawing/2014/main" id="{98D8664B-D02A-B2D7-0174-908BACF3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85" y="1449045"/>
            <a:ext cx="6519521" cy="3221409"/>
          </a:xfrm>
          <a:prstGeom prst="rect">
            <a:avLst/>
          </a:prstGeom>
        </p:spPr>
      </p:pic>
      <p:pic>
        <p:nvPicPr>
          <p:cNvPr id="10" name="Picture 9" descr="A graph with blue dots&#10;&#10;Description automatically generated">
            <a:extLst>
              <a:ext uri="{FF2B5EF4-FFF2-40B4-BE49-F238E27FC236}">
                <a16:creationId xmlns:a16="http://schemas.microsoft.com/office/drawing/2014/main" id="{E2EAF7DE-03DE-8A48-E9C8-A5C4910C4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772" y="1449044"/>
            <a:ext cx="4629321" cy="3221410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FB3C0ED5-02DA-8699-6C5F-47C72280B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156" y="4948216"/>
            <a:ext cx="3711025" cy="1613106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28962141-E275-8AC8-7FAC-AF8FFB530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247" y="4949527"/>
            <a:ext cx="5147553" cy="16117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389BF0-8337-EA34-60C7-97BF2B0A2F6E}"/>
              </a:ext>
            </a:extLst>
          </p:cNvPr>
          <p:cNvSpPr txBox="1"/>
          <p:nvPr/>
        </p:nvSpPr>
        <p:spPr>
          <a:xfrm>
            <a:off x="9180173" y="3766847"/>
            <a:ext cx="2464136" cy="6001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Total trainable parameters: </a:t>
            </a:r>
            <a:r>
              <a:rPr lang="en-US" sz="1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658433</a:t>
            </a:r>
          </a:p>
          <a:p>
            <a:r>
              <a:rPr lang="en-US" sz="1100" b="1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Test Loss: </a:t>
            </a:r>
            <a:r>
              <a:rPr lang="en-US" sz="1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0.00106</a:t>
            </a:r>
          </a:p>
          <a:p>
            <a:r>
              <a:rPr lang="en-US" sz="1100" b="1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Spli</a:t>
            </a:r>
            <a:r>
              <a:rPr lang="en-US" sz="1100" b="1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</a:t>
            </a:r>
            <a:r>
              <a:rPr lang="en-US" sz="11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: 15:85 (train: test) 1000 Samples</a:t>
            </a: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FCC59AB6-3BA3-2F06-2E9E-9C690A5A93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731574"/>
              </p:ext>
            </p:extLst>
          </p:nvPr>
        </p:nvGraphicFramePr>
        <p:xfrm>
          <a:off x="531423" y="5951722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7" imgW="965200" imgH="609600" progId="Excel.Sheet.12">
                  <p:embed/>
                </p:oleObj>
              </mc:Choice>
              <mc:Fallback>
                <p:oleObj name="Worksheet" showAsIcon="1" r:id="rId7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1423" y="5951722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0E7F01C-28C7-2F82-5D17-BDF73E888892}"/>
              </a:ext>
            </a:extLst>
          </p:cNvPr>
          <p:cNvSpPr txBox="1"/>
          <p:nvPr/>
        </p:nvSpPr>
        <p:spPr>
          <a:xfrm>
            <a:off x="3494845" y="6561322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88CA10-E02C-9FD5-FC16-8272FEBDF98C}"/>
              </a:ext>
            </a:extLst>
          </p:cNvPr>
          <p:cNvSpPr txBox="1"/>
          <p:nvPr/>
        </p:nvSpPr>
        <p:spPr>
          <a:xfrm>
            <a:off x="8444835" y="6577196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individual</a:t>
            </a:r>
          </a:p>
        </p:txBody>
      </p:sp>
    </p:spTree>
    <p:extLst>
      <p:ext uri="{BB962C8B-B14F-4D97-AF65-F5344CB8AC3E}">
        <p14:creationId xmlns:p14="http://schemas.microsoft.com/office/powerpoint/2010/main" val="2930600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3526E-81A3-6AFE-691D-280E3408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60-sum problem </a:t>
            </a:r>
            <a:r>
              <a:rPr lang="en-US" sz="2500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(7-bit binary)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401FF8-8547-7948-9371-3F595CA15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713" r="40200"/>
          <a:stretch/>
        </p:blipFill>
        <p:spPr>
          <a:xfrm>
            <a:off x="31604" y="2913565"/>
            <a:ext cx="12160396" cy="1879819"/>
          </a:xfrm>
          <a:prstGeom prst="rect">
            <a:avLst/>
          </a:prstGeom>
        </p:spPr>
      </p:pic>
      <p:sp>
        <p:nvSpPr>
          <p:cNvPr id="5" name="Right Bracket 4">
            <a:extLst>
              <a:ext uri="{FF2B5EF4-FFF2-40B4-BE49-F238E27FC236}">
                <a16:creationId xmlns:a16="http://schemas.microsoft.com/office/drawing/2014/main" id="{4199647F-47F0-37CB-3321-4FE89CC213CC}"/>
              </a:ext>
            </a:extLst>
          </p:cNvPr>
          <p:cNvSpPr/>
          <p:nvPr/>
        </p:nvSpPr>
        <p:spPr>
          <a:xfrm rot="16200000">
            <a:off x="5911905" y="-2775005"/>
            <a:ext cx="266589" cy="10905066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MU Concrete Roman" panose="02000603000000000000" pitchFamily="2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12557-51D1-485F-F81D-AC3E984DB9E7}"/>
              </a:ext>
            </a:extLst>
          </p:cNvPr>
          <p:cNvSpPr txBox="1"/>
          <p:nvPr/>
        </p:nvSpPr>
        <p:spPr>
          <a:xfrm>
            <a:off x="5574635" y="2174901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60 inputs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8AF5B1-615B-1210-73ED-851DB6381134}"/>
              </a:ext>
            </a:extLst>
          </p:cNvPr>
          <p:cNvSpPr txBox="1"/>
          <p:nvPr/>
        </p:nvSpPr>
        <p:spPr>
          <a:xfrm>
            <a:off x="2780601" y="5213131"/>
            <a:ext cx="6662401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Input (60 X 7) </a:t>
            </a:r>
            <a:r>
              <a:rPr lang="en-US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  <a:sym typeface="Wingdings" pitchFamily="2" charset="2"/>
              </a:rPr>
              <a:t> (60 X 128)  (60 X 1024)  (60 X 512)  1</a:t>
            </a:r>
            <a:endParaRPr lang="en-US" dirty="0">
              <a:latin typeface="CMU Concrete Roman" panose="02000603000000000000" pitchFamily="2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119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9FD1-153F-2BD7-2C30-50DF63A0A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60-sum </a:t>
            </a:r>
            <a:r>
              <a:rPr lang="en-US" sz="2500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[01-99 split, 30000 samples]</a:t>
            </a:r>
          </a:p>
        </p:txBody>
      </p:sp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D8118524-9BFA-E44F-D79C-E00670000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46386"/>
            <a:ext cx="3691759" cy="2584231"/>
          </a:xfrm>
        </p:spPr>
      </p:pic>
      <p:pic>
        <p:nvPicPr>
          <p:cNvPr id="7" name="Picture 6" descr="A graph showing a red and blue line&#10;&#10;Description automatically generated">
            <a:extLst>
              <a:ext uri="{FF2B5EF4-FFF2-40B4-BE49-F238E27FC236}">
                <a16:creationId xmlns:a16="http://schemas.microsoft.com/office/drawing/2014/main" id="{8CE4151D-BD07-F191-B9D1-93BAA2721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529" y="2602661"/>
            <a:ext cx="5711824" cy="2855912"/>
          </a:xfrm>
          <a:prstGeom prst="rect">
            <a:avLst/>
          </a:prstGeom>
        </p:spPr>
      </p:pic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DCA8A93D-5F9D-BFA9-1FF9-C857E62EA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82764"/>
            <a:ext cx="3691759" cy="25842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8A1D0D-BD5E-10EE-5FFC-A29F7E141661}"/>
              </a:ext>
            </a:extLst>
          </p:cNvPr>
          <p:cNvSpPr txBox="1"/>
          <p:nvPr/>
        </p:nvSpPr>
        <p:spPr>
          <a:xfrm>
            <a:off x="7466385" y="243640"/>
            <a:ext cx="3441968" cy="10772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Total trainable parameters: </a:t>
            </a:r>
            <a:r>
              <a:rPr lang="en-US" sz="1600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658433</a:t>
            </a:r>
          </a:p>
          <a:p>
            <a:r>
              <a:rPr lang="en-US" sz="1600" b="1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Test Loss: </a:t>
            </a:r>
            <a:r>
              <a:rPr lang="en-US" sz="1600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2.3626</a:t>
            </a:r>
          </a:p>
          <a:p>
            <a:r>
              <a:rPr lang="en-US" sz="1600" b="1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Split</a:t>
            </a:r>
            <a:r>
              <a:rPr lang="en-US" sz="1600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: 01:99 (train: test) </a:t>
            </a:r>
          </a:p>
          <a:p>
            <a:r>
              <a:rPr lang="en-US" sz="1600" b="1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Training time</a:t>
            </a:r>
            <a:r>
              <a:rPr lang="en-US" sz="1600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: 15h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CD11B-C55A-6BFE-2D4A-70C76AEE3C38}"/>
              </a:ext>
            </a:extLst>
          </p:cNvPr>
          <p:cNvSpPr txBox="1"/>
          <p:nvPr/>
        </p:nvSpPr>
        <p:spPr>
          <a:xfrm>
            <a:off x="7466385" y="1446386"/>
            <a:ext cx="2350323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Training samples: 300</a:t>
            </a:r>
          </a:p>
          <a:p>
            <a:r>
              <a:rPr lang="en-US" sz="1600" b="1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Testing samples: 29700</a:t>
            </a:r>
            <a:endParaRPr lang="en-US" sz="1600" dirty="0">
              <a:latin typeface="CMU Concrete Roman" panose="02000603000000000000" pitchFamily="2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331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9C17-593E-5030-D415-D9178984B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60-sum </a:t>
            </a:r>
            <a:r>
              <a:rPr lang="en-US" sz="2500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[10-90 split, 30000 samples]</a:t>
            </a:r>
          </a:p>
        </p:txBody>
      </p:sp>
      <p:pic>
        <p:nvPicPr>
          <p:cNvPr id="5" name="Content Placeholder 4" descr="A graph showing a loss of a graph&#10;&#10;Description automatically generated with medium confidence">
            <a:extLst>
              <a:ext uri="{FF2B5EF4-FFF2-40B4-BE49-F238E27FC236}">
                <a16:creationId xmlns:a16="http://schemas.microsoft.com/office/drawing/2014/main" id="{8EA700D8-006A-8892-1972-7059C27E8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4374"/>
            <a:ext cx="5953844" cy="2926974"/>
          </a:xfrm>
        </p:spPr>
      </p:pic>
      <p:pic>
        <p:nvPicPr>
          <p:cNvPr id="7" name="Picture 6" descr="A graph with a blue line&#10;&#10;Description automatically generated">
            <a:extLst>
              <a:ext uri="{FF2B5EF4-FFF2-40B4-BE49-F238E27FC236}">
                <a16:creationId xmlns:a16="http://schemas.microsoft.com/office/drawing/2014/main" id="{AB93B594-C85F-02A9-7D17-70C1FE350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821" y="1573908"/>
            <a:ext cx="3583146" cy="2482321"/>
          </a:xfrm>
          <a:prstGeom prst="rect">
            <a:avLst/>
          </a:prstGeom>
        </p:spPr>
      </p:pic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AEA283F8-00E8-4390-EC6C-B327144C4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821" y="4173243"/>
            <a:ext cx="3578740" cy="24823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A5CC87-47FA-9CCC-DFBE-F8914332A4EB}"/>
              </a:ext>
            </a:extLst>
          </p:cNvPr>
          <p:cNvSpPr txBox="1"/>
          <p:nvPr/>
        </p:nvSpPr>
        <p:spPr>
          <a:xfrm>
            <a:off x="7724593" y="248345"/>
            <a:ext cx="3441968" cy="10772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Total trainable parameters: </a:t>
            </a:r>
            <a:r>
              <a:rPr lang="en-US" sz="1600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658433</a:t>
            </a:r>
          </a:p>
          <a:p>
            <a:r>
              <a:rPr lang="en-US" sz="1600" b="1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Test Loss: </a:t>
            </a:r>
            <a:r>
              <a:rPr lang="en-US" sz="1600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7.02e-05</a:t>
            </a:r>
          </a:p>
          <a:p>
            <a:r>
              <a:rPr lang="en-US" sz="1600" b="1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Split</a:t>
            </a:r>
            <a:r>
              <a:rPr lang="en-US" sz="1600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: 10:90 (train: test) </a:t>
            </a:r>
          </a:p>
          <a:p>
            <a:r>
              <a:rPr lang="en-US" sz="1600" b="1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Training time</a:t>
            </a:r>
            <a:r>
              <a:rPr lang="en-US" sz="1600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: 2h (early stopping)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11B020A-7577-5366-4786-A65DD731F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567" y="4796481"/>
            <a:ext cx="4185478" cy="1859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73BC3C-F095-B391-367E-7752D781999A}"/>
              </a:ext>
            </a:extLst>
          </p:cNvPr>
          <p:cNvSpPr txBox="1"/>
          <p:nvPr/>
        </p:nvSpPr>
        <p:spPr>
          <a:xfrm>
            <a:off x="838200" y="985921"/>
            <a:ext cx="2350323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Training samples: 3000</a:t>
            </a:r>
          </a:p>
          <a:p>
            <a:r>
              <a:rPr lang="en-US" sz="1600" b="1" dirty="0">
                <a:latin typeface="CMU CONCRETE ROMAN" panose="02000603000000000000" pitchFamily="2" charset="0"/>
                <a:ea typeface="CMU CONCRETE ROMAN" panose="02000603000000000000" pitchFamily="2" charset="0"/>
                <a:cs typeface="CMU CONCRETE ROMAN" panose="02000603000000000000" pitchFamily="2" charset="0"/>
              </a:rPr>
              <a:t>Testing samples: 27000</a:t>
            </a:r>
            <a:endParaRPr lang="en-US" sz="1600" dirty="0">
              <a:latin typeface="CMU Concrete Roman" panose="02000603000000000000" pitchFamily="2" charset="0"/>
              <a:ea typeface="CMU Concrete Roman" panose="02000603000000000000" pitchFamily="2" charset="0"/>
              <a:cs typeface="CMU Concrete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817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0BCB22-2CA1-7F76-4014-DCC3842E6940}"/>
              </a:ext>
            </a:extLst>
          </p:cNvPr>
          <p:cNvCxnSpPr>
            <a:cxnSpLocks/>
          </p:cNvCxnSpPr>
          <p:nvPr/>
        </p:nvCxnSpPr>
        <p:spPr>
          <a:xfrm>
            <a:off x="2158999" y="3056466"/>
            <a:ext cx="4174067" cy="0"/>
          </a:xfrm>
          <a:prstGeom prst="straightConnector1">
            <a:avLst/>
          </a:prstGeom>
          <a:ln w="19050">
            <a:solidFill>
              <a:srgbClr val="009E47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22AD0C-8CBB-952C-9EB2-275DE294CC42}"/>
              </a:ext>
            </a:extLst>
          </p:cNvPr>
          <p:cNvCxnSpPr>
            <a:cxnSpLocks/>
          </p:cNvCxnSpPr>
          <p:nvPr/>
        </p:nvCxnSpPr>
        <p:spPr>
          <a:xfrm>
            <a:off x="2387601" y="1932122"/>
            <a:ext cx="3945465" cy="0"/>
          </a:xfrm>
          <a:prstGeom prst="straightConnector1">
            <a:avLst/>
          </a:prstGeom>
          <a:ln w="19050">
            <a:solidFill>
              <a:srgbClr val="009E47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2A9F305-7EB8-B2E3-0B1B-7FB14EC45E9D}"/>
              </a:ext>
            </a:extLst>
          </p:cNvPr>
          <p:cNvSpPr/>
          <p:nvPr/>
        </p:nvSpPr>
        <p:spPr>
          <a:xfrm>
            <a:off x="973666" y="1210734"/>
            <a:ext cx="1388534" cy="4309533"/>
          </a:xfrm>
          <a:prstGeom prst="round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EFCD1E0-5ED8-AE43-AB38-5A9FFC1B6619}"/>
              </a:ext>
            </a:extLst>
          </p:cNvPr>
          <p:cNvSpPr/>
          <p:nvPr/>
        </p:nvSpPr>
        <p:spPr>
          <a:xfrm>
            <a:off x="1159933" y="1371601"/>
            <a:ext cx="982133" cy="1058333"/>
          </a:xfrm>
          <a:prstGeom prst="roundRect">
            <a:avLst/>
          </a:prstGeom>
          <a:solidFill>
            <a:srgbClr val="B1ED8A"/>
          </a:solidFill>
          <a:ln w="12700"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</a:t>
            </a:r>
            <a:r>
              <a:rPr lang="en-US" baseline="-25000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398A74-FA1F-169D-2E39-D05166F3C04D}"/>
              </a:ext>
            </a:extLst>
          </p:cNvPr>
          <p:cNvSpPr/>
          <p:nvPr/>
        </p:nvSpPr>
        <p:spPr>
          <a:xfrm>
            <a:off x="1159932" y="2540001"/>
            <a:ext cx="982133" cy="1058333"/>
          </a:xfrm>
          <a:prstGeom prst="roundRect">
            <a:avLst/>
          </a:prstGeom>
          <a:solidFill>
            <a:srgbClr val="8E9BF0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</a:t>
            </a:r>
            <a:r>
              <a:rPr lang="en-US" baseline="-25000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2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90D65F-DCD6-FD8E-E1ED-FF904DECAEE5}"/>
              </a:ext>
            </a:extLst>
          </p:cNvPr>
          <p:cNvSpPr/>
          <p:nvPr/>
        </p:nvSpPr>
        <p:spPr>
          <a:xfrm>
            <a:off x="1176866" y="3716867"/>
            <a:ext cx="982133" cy="1684867"/>
          </a:xfrm>
          <a:prstGeom prst="roundRect">
            <a:avLst/>
          </a:prstGeom>
          <a:solidFill>
            <a:srgbClr val="B0DDFF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BOND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67FF35-C0C8-FDE8-E1F0-5DA432C70397}"/>
              </a:ext>
            </a:extLst>
          </p:cNvPr>
          <p:cNvSpPr/>
          <p:nvPr/>
        </p:nvSpPr>
        <p:spPr>
          <a:xfrm>
            <a:off x="2760133" y="1210734"/>
            <a:ext cx="1388534" cy="4309533"/>
          </a:xfrm>
          <a:prstGeom prst="round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B1D7DC1-E46C-E950-B0F2-932C0F963E2C}"/>
              </a:ext>
            </a:extLst>
          </p:cNvPr>
          <p:cNvSpPr/>
          <p:nvPr/>
        </p:nvSpPr>
        <p:spPr>
          <a:xfrm>
            <a:off x="2963333" y="1371602"/>
            <a:ext cx="982133" cy="222673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CONV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B5AD69C-5C08-E2FC-ACE3-B19D08C0B20C}"/>
              </a:ext>
            </a:extLst>
          </p:cNvPr>
          <p:cNvSpPr/>
          <p:nvPr/>
        </p:nvSpPr>
        <p:spPr>
          <a:xfrm>
            <a:off x="4546600" y="1210734"/>
            <a:ext cx="1388534" cy="4309533"/>
          </a:xfrm>
          <a:prstGeom prst="round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740B9B-3B0F-033E-14D3-7F656CB7B744}"/>
              </a:ext>
            </a:extLst>
          </p:cNvPr>
          <p:cNvSpPr/>
          <p:nvPr/>
        </p:nvSpPr>
        <p:spPr>
          <a:xfrm>
            <a:off x="4749800" y="1371601"/>
            <a:ext cx="982133" cy="22267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POOL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5F3CB70-C458-F296-F0DF-4EDE1EC088A6}"/>
              </a:ext>
            </a:extLst>
          </p:cNvPr>
          <p:cNvSpPr/>
          <p:nvPr/>
        </p:nvSpPr>
        <p:spPr>
          <a:xfrm>
            <a:off x="6333066" y="1210734"/>
            <a:ext cx="5029199" cy="4309533"/>
          </a:xfrm>
          <a:prstGeom prst="round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11BD7C4-A61D-947C-9940-019E73757262}"/>
              </a:ext>
            </a:extLst>
          </p:cNvPr>
          <p:cNvSpPr/>
          <p:nvPr/>
        </p:nvSpPr>
        <p:spPr>
          <a:xfrm>
            <a:off x="6578601" y="1536700"/>
            <a:ext cx="719668" cy="35941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AB0F75-CCD7-A1B2-AD7B-0BF3750DEEC0}"/>
              </a:ext>
            </a:extLst>
          </p:cNvPr>
          <p:cNvSpPr/>
          <p:nvPr/>
        </p:nvSpPr>
        <p:spPr>
          <a:xfrm>
            <a:off x="7476065" y="1748367"/>
            <a:ext cx="719669" cy="323426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R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U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4CFE6A-E09B-BA3D-B858-4EAE7B0D4F8C}"/>
              </a:ext>
            </a:extLst>
          </p:cNvPr>
          <p:cNvSpPr/>
          <p:nvPr/>
        </p:nvSpPr>
        <p:spPr>
          <a:xfrm>
            <a:off x="8373530" y="2015067"/>
            <a:ext cx="719670" cy="270086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2A32C36-269A-B1D3-F77F-F6BE71C24392}"/>
              </a:ext>
            </a:extLst>
          </p:cNvPr>
          <p:cNvSpPr/>
          <p:nvPr/>
        </p:nvSpPr>
        <p:spPr>
          <a:xfrm>
            <a:off x="9270996" y="2233613"/>
            <a:ext cx="719670" cy="226377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R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U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74EEC36-7646-DAA0-AF5C-4B17C9791F96}"/>
              </a:ext>
            </a:extLst>
          </p:cNvPr>
          <p:cNvSpPr/>
          <p:nvPr/>
        </p:nvSpPr>
        <p:spPr>
          <a:xfrm>
            <a:off x="10473260" y="2738968"/>
            <a:ext cx="719670" cy="125306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O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U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736EFBE-99FF-DDAB-D2CE-436A797B31C3}"/>
              </a:ext>
            </a:extLst>
          </p:cNvPr>
          <p:cNvCxnSpPr/>
          <p:nvPr/>
        </p:nvCxnSpPr>
        <p:spPr>
          <a:xfrm>
            <a:off x="2142065" y="1932122"/>
            <a:ext cx="254000" cy="0"/>
          </a:xfrm>
          <a:prstGeom prst="line">
            <a:avLst/>
          </a:prstGeom>
          <a:ln w="19050">
            <a:solidFill>
              <a:srgbClr val="009E4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352350-6ABA-A72D-E791-105B5B9FBC33}"/>
              </a:ext>
            </a:extLst>
          </p:cNvPr>
          <p:cNvCxnSpPr/>
          <p:nvPr/>
        </p:nvCxnSpPr>
        <p:spPr>
          <a:xfrm>
            <a:off x="6324601" y="1932122"/>
            <a:ext cx="254000" cy="0"/>
          </a:xfrm>
          <a:prstGeom prst="line">
            <a:avLst/>
          </a:prstGeom>
          <a:ln w="19050">
            <a:solidFill>
              <a:srgbClr val="009E47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57AB3A7-9E2E-5A0D-7C70-5AC1982DC01F}"/>
              </a:ext>
            </a:extLst>
          </p:cNvPr>
          <p:cNvCxnSpPr/>
          <p:nvPr/>
        </p:nvCxnSpPr>
        <p:spPr>
          <a:xfrm>
            <a:off x="2142065" y="3056466"/>
            <a:ext cx="254000" cy="0"/>
          </a:xfrm>
          <a:prstGeom prst="line">
            <a:avLst/>
          </a:prstGeom>
          <a:ln w="19050">
            <a:solidFill>
              <a:srgbClr val="009E4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7B2E52-2790-6DE8-3038-26CE79BF95C7}"/>
              </a:ext>
            </a:extLst>
          </p:cNvPr>
          <p:cNvCxnSpPr/>
          <p:nvPr/>
        </p:nvCxnSpPr>
        <p:spPr>
          <a:xfrm>
            <a:off x="6333066" y="3056466"/>
            <a:ext cx="254000" cy="0"/>
          </a:xfrm>
          <a:prstGeom prst="line">
            <a:avLst/>
          </a:prstGeom>
          <a:ln w="19050">
            <a:solidFill>
              <a:srgbClr val="009E47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665080-C864-AEC1-E218-D3B6F51ACBB8}"/>
              </a:ext>
            </a:extLst>
          </p:cNvPr>
          <p:cNvCxnSpPr>
            <a:cxnSpLocks/>
          </p:cNvCxnSpPr>
          <p:nvPr/>
        </p:nvCxnSpPr>
        <p:spPr>
          <a:xfrm>
            <a:off x="2158999" y="4267199"/>
            <a:ext cx="4419602" cy="0"/>
          </a:xfrm>
          <a:prstGeom prst="straightConnector1">
            <a:avLst/>
          </a:prstGeom>
          <a:ln w="19050">
            <a:solidFill>
              <a:srgbClr val="009E4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977980-E44E-3B50-31EF-FDE71CBD9772}"/>
              </a:ext>
            </a:extLst>
          </p:cNvPr>
          <p:cNvCxnSpPr>
            <a:cxnSpLocks/>
          </p:cNvCxnSpPr>
          <p:nvPr/>
        </p:nvCxnSpPr>
        <p:spPr>
          <a:xfrm>
            <a:off x="2142065" y="2107770"/>
            <a:ext cx="821268" cy="0"/>
          </a:xfrm>
          <a:prstGeom prst="straightConnector1">
            <a:avLst/>
          </a:prstGeom>
          <a:ln w="19050">
            <a:solidFill>
              <a:srgbClr val="C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63E042-5287-CF79-5762-B7C517021FEA}"/>
              </a:ext>
            </a:extLst>
          </p:cNvPr>
          <p:cNvCxnSpPr>
            <a:cxnSpLocks/>
          </p:cNvCxnSpPr>
          <p:nvPr/>
        </p:nvCxnSpPr>
        <p:spPr>
          <a:xfrm>
            <a:off x="3945466" y="2107770"/>
            <a:ext cx="804334" cy="0"/>
          </a:xfrm>
          <a:prstGeom prst="straightConnector1">
            <a:avLst/>
          </a:prstGeom>
          <a:ln w="19050">
            <a:solidFill>
              <a:srgbClr val="C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38D345-4035-A39F-F6AF-E53DBEDD4A81}"/>
              </a:ext>
            </a:extLst>
          </p:cNvPr>
          <p:cNvCxnSpPr>
            <a:cxnSpLocks/>
          </p:cNvCxnSpPr>
          <p:nvPr/>
        </p:nvCxnSpPr>
        <p:spPr>
          <a:xfrm>
            <a:off x="5731933" y="2484967"/>
            <a:ext cx="846668" cy="0"/>
          </a:xfrm>
          <a:prstGeom prst="straightConnector1">
            <a:avLst/>
          </a:prstGeom>
          <a:ln w="19050">
            <a:solidFill>
              <a:srgbClr val="C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1590C9-6F8B-BCAE-050C-62FBDF4A550A}"/>
              </a:ext>
            </a:extLst>
          </p:cNvPr>
          <p:cNvCxnSpPr>
            <a:cxnSpLocks/>
          </p:cNvCxnSpPr>
          <p:nvPr/>
        </p:nvCxnSpPr>
        <p:spPr>
          <a:xfrm>
            <a:off x="2142065" y="3210289"/>
            <a:ext cx="821268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3FE64-D6B3-5C79-0124-1C7111382CB4}"/>
              </a:ext>
            </a:extLst>
          </p:cNvPr>
          <p:cNvCxnSpPr>
            <a:cxnSpLocks/>
          </p:cNvCxnSpPr>
          <p:nvPr/>
        </p:nvCxnSpPr>
        <p:spPr>
          <a:xfrm>
            <a:off x="3945466" y="3210289"/>
            <a:ext cx="804334" cy="0"/>
          </a:xfrm>
          <a:prstGeom prst="straightConnector1">
            <a:avLst/>
          </a:prstGeom>
          <a:ln w="19050">
            <a:solidFill>
              <a:srgbClr val="C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34">
            <a:extLst>
              <a:ext uri="{FF2B5EF4-FFF2-40B4-BE49-F238E27FC236}">
                <a16:creationId xmlns:a16="http://schemas.microsoft.com/office/drawing/2014/main" id="{1746DB18-D4B7-5968-01AC-5BCE69088B31}"/>
              </a:ext>
            </a:extLst>
          </p:cNvPr>
          <p:cNvSpPr/>
          <p:nvPr/>
        </p:nvSpPr>
        <p:spPr>
          <a:xfrm>
            <a:off x="2167464" y="3403598"/>
            <a:ext cx="795869" cy="752121"/>
          </a:xfrm>
          <a:custGeom>
            <a:avLst/>
            <a:gdLst>
              <a:gd name="connsiteX0" fmla="*/ 0 w 764381"/>
              <a:gd name="connsiteY0" fmla="*/ 750094 h 762445"/>
              <a:gd name="connsiteX1" fmla="*/ 292894 w 764381"/>
              <a:gd name="connsiteY1" fmla="*/ 678657 h 762445"/>
              <a:gd name="connsiteX2" fmla="*/ 357188 w 764381"/>
              <a:gd name="connsiteY2" fmla="*/ 121444 h 762445"/>
              <a:gd name="connsiteX3" fmla="*/ 764381 w 764381"/>
              <a:gd name="connsiteY3" fmla="*/ 0 h 76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4381" h="762445">
                <a:moveTo>
                  <a:pt x="0" y="750094"/>
                </a:moveTo>
                <a:cubicBezTo>
                  <a:pt x="116681" y="766763"/>
                  <a:pt x="233363" y="783432"/>
                  <a:pt x="292894" y="678657"/>
                </a:cubicBezTo>
                <a:cubicBezTo>
                  <a:pt x="352425" y="573882"/>
                  <a:pt x="278607" y="234553"/>
                  <a:pt x="357188" y="121444"/>
                </a:cubicBezTo>
                <a:cubicBezTo>
                  <a:pt x="435769" y="8335"/>
                  <a:pt x="600075" y="4167"/>
                  <a:pt x="764381" y="0"/>
                </a:cubicBezTo>
              </a:path>
            </a:pathLst>
          </a:custGeom>
          <a:noFill/>
          <a:ln w="19050">
            <a:solidFill>
              <a:srgbClr val="CE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42F5251-9934-BEC4-A15B-6B066F1413F1}"/>
              </a:ext>
            </a:extLst>
          </p:cNvPr>
          <p:cNvSpPr/>
          <p:nvPr/>
        </p:nvSpPr>
        <p:spPr>
          <a:xfrm>
            <a:off x="10061005" y="3333131"/>
            <a:ext cx="64737" cy="6473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07B8CF-76AC-1C55-1707-3C13624DB5B7}"/>
              </a:ext>
            </a:extLst>
          </p:cNvPr>
          <p:cNvSpPr/>
          <p:nvPr/>
        </p:nvSpPr>
        <p:spPr>
          <a:xfrm>
            <a:off x="10193363" y="3333131"/>
            <a:ext cx="64737" cy="6473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40D4B63-8297-1472-22BA-56E9DD0228C2}"/>
              </a:ext>
            </a:extLst>
          </p:cNvPr>
          <p:cNvSpPr/>
          <p:nvPr/>
        </p:nvSpPr>
        <p:spPr>
          <a:xfrm>
            <a:off x="10323861" y="3333131"/>
            <a:ext cx="64737" cy="6473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7C59A4-3D2D-94CA-0CDE-38DBC0C91B23}"/>
              </a:ext>
            </a:extLst>
          </p:cNvPr>
          <p:cNvSpPr txBox="1"/>
          <p:nvPr/>
        </p:nvSpPr>
        <p:spPr>
          <a:xfrm>
            <a:off x="1413593" y="56120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(a)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F36972-CC45-81AC-0DD3-1C31CB376957}"/>
              </a:ext>
            </a:extLst>
          </p:cNvPr>
          <p:cNvSpPr txBox="1"/>
          <p:nvPr/>
        </p:nvSpPr>
        <p:spPr>
          <a:xfrm>
            <a:off x="3212987" y="5612023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(b)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854416-90FB-6B7A-37E0-56C479480DCB}"/>
              </a:ext>
            </a:extLst>
          </p:cNvPr>
          <p:cNvSpPr txBox="1"/>
          <p:nvPr/>
        </p:nvSpPr>
        <p:spPr>
          <a:xfrm>
            <a:off x="5007469" y="561202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(c)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C1271B-00A3-64DB-8B46-692EB15A486C}"/>
              </a:ext>
            </a:extLst>
          </p:cNvPr>
          <p:cNvSpPr txBox="1"/>
          <p:nvPr/>
        </p:nvSpPr>
        <p:spPr>
          <a:xfrm>
            <a:off x="8733365" y="5603951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401896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CF250C-9761-41E3-E2FC-56F0A5003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37" y="166521"/>
            <a:ext cx="4667655" cy="2983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1B26D-3309-930E-36EF-F5EAF3C9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192" y="3304827"/>
            <a:ext cx="5863499" cy="3464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D4AA72-8DB1-C5C0-65C7-55BDEE72C706}"/>
              </a:ext>
            </a:extLst>
          </p:cNvPr>
          <p:cNvSpPr txBox="1"/>
          <p:nvPr/>
        </p:nvSpPr>
        <p:spPr>
          <a:xfrm>
            <a:off x="1610419" y="3707665"/>
            <a:ext cx="7697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</a:t>
            </a:r>
          </a:p>
          <a:p>
            <a:pPr algn="ctr"/>
            <a:r>
              <a:rPr lang="en-US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W</a:t>
            </a:r>
          </a:p>
          <a:p>
            <a:pPr algn="ctr"/>
            <a:r>
              <a:rPr lang="en-US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E</a:t>
            </a:r>
          </a:p>
          <a:p>
            <a:pPr algn="ctr"/>
            <a:r>
              <a:rPr lang="en-US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A</a:t>
            </a:r>
          </a:p>
          <a:p>
            <a:pPr algn="ctr"/>
            <a:r>
              <a:rPr lang="en-US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K</a:t>
            </a:r>
          </a:p>
          <a:p>
            <a:pPr algn="ctr"/>
            <a:r>
              <a:rPr lang="en-US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E</a:t>
            </a:r>
          </a:p>
          <a:p>
            <a:pPr algn="ctr"/>
            <a:r>
              <a:rPr lang="en-US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D</a:t>
            </a:r>
          </a:p>
          <a:p>
            <a:pPr algn="ctr"/>
            <a:r>
              <a:rPr lang="en-US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50-50</a:t>
            </a:r>
          </a:p>
        </p:txBody>
      </p:sp>
      <p:pic>
        <p:nvPicPr>
          <p:cNvPr id="9" name="Picture 8" descr="A table with numbers and a few black text&#10;&#10;Description automatically generated">
            <a:extLst>
              <a:ext uri="{FF2B5EF4-FFF2-40B4-BE49-F238E27FC236}">
                <a16:creationId xmlns:a16="http://schemas.microsoft.com/office/drawing/2014/main" id="{138866E7-7340-5F6A-E5AA-1D5ED6713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58" y="166521"/>
            <a:ext cx="2928835" cy="1742281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39C365E-35C2-A9BC-C4F5-35A896CE2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956" y="2063293"/>
            <a:ext cx="3960703" cy="83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0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CE94447-59C9-3D71-1DFA-AAC580CF1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0"/>
            <a:ext cx="6179093" cy="365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A48093-AF1E-47C1-85F0-0408AA93C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69" y="0"/>
            <a:ext cx="5283315" cy="365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3065D39-E4C0-1543-C179-06DDD274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484" y="3782860"/>
            <a:ext cx="4298472" cy="29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E7EF61-E331-62C5-49F7-D20F73D55398}"/>
              </a:ext>
            </a:extLst>
          </p:cNvPr>
          <p:cNvSpPr txBox="1"/>
          <p:nvPr/>
        </p:nvSpPr>
        <p:spPr>
          <a:xfrm>
            <a:off x="8316963" y="5087081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no decay, no dropout</a:t>
            </a:r>
          </a:p>
        </p:txBody>
      </p:sp>
    </p:spTree>
    <p:extLst>
      <p:ext uri="{BB962C8B-B14F-4D97-AF65-F5344CB8AC3E}">
        <p14:creationId xmlns:p14="http://schemas.microsoft.com/office/powerpoint/2010/main" val="323232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8E47B5-FAF7-141D-729C-9E0BAA344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71" y="307650"/>
            <a:ext cx="5289194" cy="3663812"/>
          </a:xfrm>
          <a:prstGeom prst="rect">
            <a:avLst/>
          </a:prstGeom>
        </p:spPr>
      </p:pic>
      <p:pic>
        <p:nvPicPr>
          <p:cNvPr id="6" name="Picture 5" descr="A graph with blue and purple dots&#10;&#10;Description automatically generated">
            <a:extLst>
              <a:ext uri="{FF2B5EF4-FFF2-40B4-BE49-F238E27FC236}">
                <a16:creationId xmlns:a16="http://schemas.microsoft.com/office/drawing/2014/main" id="{B48D6209-3970-5A24-A962-73CFF96BC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137" y="2960981"/>
            <a:ext cx="5280831" cy="36638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B8B23AE-1C56-D3DD-D495-6F6E5BD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406" y="1476774"/>
            <a:ext cx="2469022" cy="1325563"/>
          </a:xfrm>
        </p:spPr>
        <p:txBody>
          <a:bodyPr>
            <a:noAutofit/>
          </a:bodyPr>
          <a:lstStyle/>
          <a:p>
            <a:r>
              <a:rPr lang="en-IN" sz="1400" b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Performance on training data</a:t>
            </a:r>
            <a:br>
              <a:rPr lang="en-IN" sz="1400" b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endParaRPr lang="en-US" sz="14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CF740EC-723A-8F83-9417-F196566D04EA}"/>
              </a:ext>
            </a:extLst>
          </p:cNvPr>
          <p:cNvSpPr/>
          <p:nvPr/>
        </p:nvSpPr>
        <p:spPr>
          <a:xfrm rot="17853801" flipH="1">
            <a:off x="6518191" y="1014891"/>
            <a:ext cx="431067" cy="923766"/>
          </a:xfrm>
          <a:custGeom>
            <a:avLst/>
            <a:gdLst>
              <a:gd name="connsiteX0" fmla="*/ 666407 w 666407"/>
              <a:gd name="connsiteY0" fmla="*/ 1839817 h 1839817"/>
              <a:gd name="connsiteX1" fmla="*/ 16411 w 666407"/>
              <a:gd name="connsiteY1" fmla="*/ 958468 h 1839817"/>
              <a:gd name="connsiteX2" fmla="*/ 258782 w 666407"/>
              <a:gd name="connsiteY2" fmla="*/ 0 h 183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407" h="1839817">
                <a:moveTo>
                  <a:pt x="666407" y="1839817"/>
                </a:moveTo>
                <a:cubicBezTo>
                  <a:pt x="375377" y="1552460"/>
                  <a:pt x="84348" y="1265104"/>
                  <a:pt x="16411" y="958468"/>
                </a:cubicBezTo>
                <a:cubicBezTo>
                  <a:pt x="-51527" y="651832"/>
                  <a:pt x="103627" y="325916"/>
                  <a:pt x="258782" y="0"/>
                </a:cubicBezTo>
              </a:path>
            </a:pathLst>
          </a:custGeom>
          <a:noFill/>
          <a:ln w="190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32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ights into LSTM architecture | Thorir Mar Ingolfsson">
            <a:extLst>
              <a:ext uri="{FF2B5EF4-FFF2-40B4-BE49-F238E27FC236}">
                <a16:creationId xmlns:a16="http://schemas.microsoft.com/office/drawing/2014/main" id="{98008F13-3F24-DEFE-0791-3986F7AE2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462" y="1223502"/>
            <a:ext cx="8713076" cy="441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308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23C1-19BA-C13C-FEC3-268FEEC20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407"/>
            <a:ext cx="8200697" cy="1325563"/>
          </a:xfrm>
        </p:spPr>
        <p:txBody>
          <a:bodyPr>
            <a:noAutofit/>
          </a:bodyPr>
          <a:lstStyle/>
          <a:p>
            <a:r>
              <a:rPr lang="en-IN" sz="1400" b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def </a:t>
            </a:r>
            <a:r>
              <a:rPr lang="en-IN" sz="1400" b="0" dirty="0" err="1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shared_subnetwork</a:t>
            </a:r>
            <a:r>
              <a:rPr lang="en-IN" sz="1400" b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(</a:t>
            </a:r>
            <a:r>
              <a:rPr lang="en-IN" sz="1400" b="0" dirty="0" err="1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input_tensor</a:t>
            </a:r>
            <a:r>
              <a:rPr lang="en-IN" sz="1400" b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): </a:t>
            </a:r>
            <a:br>
              <a:rPr lang="en-IN" sz="1400" b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IN" sz="1400" b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print(</a:t>
            </a:r>
            <a:r>
              <a:rPr lang="en-IN" sz="1400" b="0" dirty="0" err="1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input_tensor.shape</a:t>
            </a:r>
            <a:r>
              <a:rPr lang="en-IN" sz="1400" b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) </a:t>
            </a:r>
            <a:br>
              <a:rPr lang="en-IN" sz="1400" b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IN" sz="1400" b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x = </a:t>
            </a:r>
            <a:r>
              <a:rPr lang="en-IN" sz="1400" b="1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LSTM</a:t>
            </a:r>
            <a:r>
              <a:rPr lang="en-IN" sz="1400" b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(512, </a:t>
            </a:r>
            <a:r>
              <a:rPr lang="en-IN" sz="1400" b="0" dirty="0" err="1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return_sequences</a:t>
            </a:r>
            <a:r>
              <a:rPr lang="en-IN" sz="1400" b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=True)(</a:t>
            </a:r>
            <a:r>
              <a:rPr lang="en-IN" sz="1400" b="0" dirty="0" err="1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input_tensor</a:t>
            </a:r>
            <a:r>
              <a:rPr lang="en-IN" sz="1400" b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) </a:t>
            </a:r>
            <a:br>
              <a:rPr lang="en-IN" sz="1400" b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IN" sz="1400" b="0" i="1" dirty="0">
                <a:solidFill>
                  <a:schemeClr val="bg2">
                    <a:lumMod val="75000"/>
                  </a:schemeClr>
                </a:solidFill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## h1 = LSTM(128, </a:t>
            </a:r>
            <a:r>
              <a:rPr lang="en-IN" sz="1400" b="0" i="1" dirty="0" err="1">
                <a:solidFill>
                  <a:schemeClr val="bg2">
                    <a:lumMod val="75000"/>
                  </a:schemeClr>
                </a:solidFill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return_sequences</a:t>
            </a:r>
            <a:r>
              <a:rPr lang="en-IN" sz="1400" b="0" i="1" dirty="0">
                <a:solidFill>
                  <a:schemeClr val="bg2">
                    <a:lumMod val="75000"/>
                  </a:schemeClr>
                </a:solidFill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=False)(x) </a:t>
            </a:r>
            <a:br>
              <a:rPr lang="en-IN" sz="1400" b="0" i="1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IN" sz="1400" b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h2 = </a:t>
            </a:r>
            <a:r>
              <a:rPr lang="en-IN" sz="1400" b="1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Dense</a:t>
            </a:r>
            <a:r>
              <a:rPr lang="en-IN" sz="1400" b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(64, activation='linear')(x) </a:t>
            </a:r>
            <a:br>
              <a:rPr lang="en-IN" sz="1400" b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IN" sz="1400" b="0" dirty="0">
                <a:effectLst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return h2</a:t>
            </a:r>
            <a:endParaRPr lang="en-US" sz="14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9A4EB-5951-8B9D-0D0A-B60AFB781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645" y="54375"/>
            <a:ext cx="4721204" cy="167374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IN" sz="1400" b="0" i="0" dirty="0" err="1">
                <a:solidFill>
                  <a:srgbClr val="FF0000"/>
                </a:solidFill>
                <a:effectLst/>
              </a:rPr>
              <a:t>learning_rate</a:t>
            </a:r>
            <a:r>
              <a:rPr lang="en-IN" sz="1400" b="0" i="0" dirty="0">
                <a:solidFill>
                  <a:srgbClr val="FF0000"/>
                </a:solidFill>
                <a:effectLst/>
              </a:rPr>
              <a:t> = 0.00001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1400" b="0" i="0" dirty="0">
                <a:solidFill>
                  <a:srgbClr val="FF0000"/>
                </a:solidFill>
                <a:effectLst/>
              </a:rPr>
              <a:t>optimizer = Adam(</a:t>
            </a:r>
            <a:r>
              <a:rPr lang="en-IN" sz="1400" b="0" i="0" dirty="0" err="1">
                <a:solidFill>
                  <a:srgbClr val="FF0000"/>
                </a:solidFill>
                <a:effectLst/>
              </a:rPr>
              <a:t>learning_rate</a:t>
            </a:r>
            <a:r>
              <a:rPr lang="en-IN" sz="1400" b="0" i="0" dirty="0">
                <a:solidFill>
                  <a:srgbClr val="FF0000"/>
                </a:solidFill>
                <a:effectLst/>
              </a:rPr>
              <a:t>=</a:t>
            </a:r>
            <a:r>
              <a:rPr lang="en-IN" sz="1400" b="0" i="0" dirty="0" err="1">
                <a:solidFill>
                  <a:srgbClr val="FF0000"/>
                </a:solidFill>
                <a:effectLst/>
              </a:rPr>
              <a:t>learning_rate</a:t>
            </a:r>
            <a:r>
              <a:rPr lang="en-IN" sz="1400" b="0" i="0" dirty="0">
                <a:solidFill>
                  <a:srgbClr val="FF0000"/>
                </a:solidFill>
                <a:effectLst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1400" b="0" i="0" dirty="0" err="1">
                <a:solidFill>
                  <a:srgbClr val="FF0000"/>
                </a:solidFill>
                <a:effectLst/>
              </a:rPr>
              <a:t>model.compile</a:t>
            </a:r>
            <a:r>
              <a:rPr lang="en-IN" sz="1400" b="0" i="0" dirty="0">
                <a:solidFill>
                  <a:srgbClr val="FF0000"/>
                </a:solidFill>
                <a:effectLst/>
              </a:rPr>
              <a:t>(optimizer=optimizer, loss='</a:t>
            </a:r>
            <a:r>
              <a:rPr lang="en-IN" sz="1400" b="0" i="0" dirty="0" err="1">
                <a:solidFill>
                  <a:srgbClr val="FF0000"/>
                </a:solidFill>
                <a:effectLst/>
              </a:rPr>
              <a:t>mean_squared_error</a:t>
            </a:r>
            <a:r>
              <a:rPr lang="en-IN" sz="1400" b="0" i="0" dirty="0">
                <a:solidFill>
                  <a:srgbClr val="FF0000"/>
                </a:solidFill>
                <a:effectLst/>
              </a:rPr>
              <a:t>’)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1400" b="0" i="0" dirty="0" err="1">
                <a:solidFill>
                  <a:srgbClr val="FF0000"/>
                </a:solidFill>
                <a:effectLst/>
              </a:rPr>
              <a:t>batch_size</a:t>
            </a:r>
            <a:r>
              <a:rPr lang="en-IN" sz="1400" b="0" i="0" dirty="0">
                <a:solidFill>
                  <a:srgbClr val="FF0000"/>
                </a:solidFill>
                <a:effectLst/>
              </a:rPr>
              <a:t> = 1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1400" b="0" i="0" dirty="0">
                <a:solidFill>
                  <a:srgbClr val="FF0000"/>
                </a:solidFill>
                <a:effectLst/>
              </a:rPr>
              <a:t>epochs = 800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1400" b="0" i="0" dirty="0">
                <a:solidFill>
                  <a:srgbClr val="FF0000"/>
                </a:solidFill>
                <a:effectLst/>
              </a:rPr>
              <a:t>Split: 50-50</a:t>
            </a:r>
          </a:p>
          <a:p>
            <a:pPr marL="0" indent="0">
              <a:spcBef>
                <a:spcPts val="0"/>
              </a:spcBef>
              <a:buNone/>
            </a:pPr>
            <a:endParaRPr lang="en-IN" sz="1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sz="1100" dirty="0">
                <a:solidFill>
                  <a:srgbClr val="00B050"/>
                </a:solidFill>
              </a:rPr>
              <a:t>You’re sending all numbers (128) for the left plot but what if not all 128 numbers come in training or some issue that is close to this)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763F5D-FEA4-CEFD-E293-76E231BD14D0}"/>
              </a:ext>
            </a:extLst>
          </p:cNvPr>
          <p:cNvSpPr txBox="1">
            <a:spLocks/>
          </p:cNvSpPr>
          <p:nvPr/>
        </p:nvSpPr>
        <p:spPr>
          <a:xfrm>
            <a:off x="1794643" y="4456906"/>
            <a:ext cx="3070702" cy="396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latin typeface="Garamond" panose="02020404030301010803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BA7164-C9BD-2B6F-B865-770A3B758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4191"/>
            <a:ext cx="4508157" cy="256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44942B-EF9D-42DD-413E-3EDC79E8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574" y="4258626"/>
            <a:ext cx="3730645" cy="256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7E5C24C-5CD0-3F9D-DAA3-F98ECB582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258626"/>
            <a:ext cx="3749332" cy="258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03AAC68-775C-8E5A-3FB1-025A88C30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243" y="2038865"/>
            <a:ext cx="5507308" cy="206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502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4005</TotalTime>
  <Words>1268</Words>
  <Application>Microsoft Macintosh PowerPoint</Application>
  <PresentationFormat>Widescreen</PresentationFormat>
  <Paragraphs>220</Paragraphs>
  <Slides>44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Arial</vt:lpstr>
      <vt:lpstr>Calibri</vt:lpstr>
      <vt:lpstr>CMU BRIGHT ROMAN</vt:lpstr>
      <vt:lpstr>CMU BRIGHT ROMAN</vt:lpstr>
      <vt:lpstr>CMU CONCRETE ROMAN</vt:lpstr>
      <vt:lpstr>CMU CONCRETE ROMAN</vt:lpstr>
      <vt:lpstr>CMU Sans Serif Medium</vt:lpstr>
      <vt:lpstr>CMU Sans Serif Medium</vt:lpstr>
      <vt:lpstr>CMU SERIF ROMAN</vt:lpstr>
      <vt:lpstr>CMU SERIF ROMAN</vt:lpstr>
      <vt:lpstr>Garamond</vt:lpstr>
      <vt:lpstr>Wingdings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on training data </vt:lpstr>
      <vt:lpstr>PowerPoint Presentation</vt:lpstr>
      <vt:lpstr>def shared_subnetwork(input_tensor):  print(input_tensor.shape)  x = LSTM(512, return_sequences=True)(input_tensor)  ## h1 = LSTM(128, return_sequences=False)(x)  h2 = Dense(64, activation='linear')(x)  return h2</vt:lpstr>
      <vt:lpstr>PowerPoint Presentation</vt:lpstr>
      <vt:lpstr>learning_rate = 0.00001  model.compile(optimizer=‘adam’, loss='mean_squared_error’)  batch_size = 2  epochs = 800  early_stopping = EarlyStopping(monitor='val_loss', patience=100, verbose=1, restore_best_weights=True)   ~no learning rate scheduler</vt:lpstr>
      <vt:lpstr>What’s wrong? Why the outliers?</vt:lpstr>
      <vt:lpstr>PowerPoint Presentation</vt:lpstr>
      <vt:lpstr>model.compile(optimizer=‘Adam’, loss='mean_squared_error’)  batch_size = 2  epochs = 490  early_stopping = EarlyStopping(monitor='val_loss', patience=150, verbose=1, restore_best_weights=True)    ~ learning rate scheduler  initial_lr = 0.0001  decay_factor = 0.5  step_size = 70</vt:lpstr>
      <vt:lpstr>PowerPoint Presentation</vt:lpstr>
      <vt:lpstr>PowerPoint Presentation</vt:lpstr>
      <vt:lpstr>What was wrong?</vt:lpstr>
      <vt:lpstr>PowerPoint Presentation</vt:lpstr>
      <vt:lpstr>PowerPoint Presentation</vt:lpstr>
      <vt:lpstr>Train-Test Split: 35-65 (1000 samples) </vt:lpstr>
      <vt:lpstr>PowerPoint Presentation</vt:lpstr>
      <vt:lpstr>Things to try</vt:lpstr>
      <vt:lpstr>5-sum problem </vt:lpstr>
      <vt:lpstr> ELU vs ReLU Train-Test Split: 50:50 (1000 samples) </vt:lpstr>
      <vt:lpstr>10-sum problem</vt:lpstr>
      <vt:lpstr>25:75 split (1000 samples)</vt:lpstr>
      <vt:lpstr>15:85 split (1000 samples)</vt:lpstr>
      <vt:lpstr>5-sum problem </vt:lpstr>
      <vt:lpstr>7-bit &amp; 128-bit</vt:lpstr>
      <vt:lpstr>128-bit one hot vs 7-bit binary</vt:lpstr>
      <vt:lpstr>7 bit binary           128 bit one-hot ?</vt:lpstr>
      <vt:lpstr>Encoder-Decoder 7 bit binary           128 bit one-hot</vt:lpstr>
      <vt:lpstr>Thought</vt:lpstr>
      <vt:lpstr>What’s wrong?</vt:lpstr>
      <vt:lpstr>128-bit one hot to 7-bit binary</vt:lpstr>
      <vt:lpstr>Autoencoder Approach</vt:lpstr>
      <vt:lpstr>PowerPoint Presentation</vt:lpstr>
      <vt:lpstr>Back to summation problem</vt:lpstr>
      <vt:lpstr>128-bit one hot vs 7-bit binary</vt:lpstr>
      <vt:lpstr>5-sum problem (7-bit binarynew)</vt:lpstr>
      <vt:lpstr>60-sum problem (7-bit binary)</vt:lpstr>
      <vt:lpstr>60-sum [01-99 split, 30000 samples]</vt:lpstr>
      <vt:lpstr>60-sum [10-90 split, 30000 samples]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Kanishk Yadav</dc:creator>
  <cp:lastModifiedBy>Kanishk Yadav</cp:lastModifiedBy>
  <cp:revision>45</cp:revision>
  <dcterms:created xsi:type="dcterms:W3CDTF">2023-11-14T07:55:53Z</dcterms:created>
  <dcterms:modified xsi:type="dcterms:W3CDTF">2024-12-14T11:46:18Z</dcterms:modified>
</cp:coreProperties>
</file>